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Lst>
  <p:notesMasterIdLst>
    <p:notesMasterId r:id="rId27"/>
  </p:notesMasterIdLst>
  <p:sldIdLst>
    <p:sldId id="256" r:id="rId2"/>
    <p:sldId id="325" r:id="rId3"/>
    <p:sldId id="258" r:id="rId4"/>
    <p:sldId id="326" r:id="rId5"/>
    <p:sldId id="327" r:id="rId6"/>
    <p:sldId id="328" r:id="rId7"/>
    <p:sldId id="329" r:id="rId8"/>
    <p:sldId id="331" r:id="rId9"/>
    <p:sldId id="332" r:id="rId10"/>
    <p:sldId id="330" r:id="rId11"/>
    <p:sldId id="333" r:id="rId12"/>
    <p:sldId id="334" r:id="rId13"/>
    <p:sldId id="335" r:id="rId14"/>
    <p:sldId id="336" r:id="rId15"/>
    <p:sldId id="337" r:id="rId16"/>
    <p:sldId id="338" r:id="rId17"/>
    <p:sldId id="339" r:id="rId18"/>
    <p:sldId id="340" r:id="rId19"/>
    <p:sldId id="341" r:id="rId20"/>
    <p:sldId id="343" r:id="rId21"/>
    <p:sldId id="342" r:id="rId22"/>
    <p:sldId id="344" r:id="rId23"/>
    <p:sldId id="345" r:id="rId24"/>
    <p:sldId id="260" r:id="rId25"/>
    <p:sldId id="312" r:id="rId26"/>
  </p:sldIdLst>
  <p:sldSz cx="9144000" cy="6858000" type="screen4x3"/>
  <p:notesSz cx="6858000" cy="9144000"/>
  <p:embeddedFontLst>
    <p:embeddedFont>
      <p:font typeface="Avenir Black" panose="02000503020000020003" pitchFamily="2" charset="0"/>
      <p:bold r:id="rId28"/>
      <p:italic r:id="rId29"/>
      <p:boldItalic r:id="rId30"/>
    </p:embeddedFont>
    <p:embeddedFont>
      <p:font typeface="Avenir Medium" panose="02000503020000020003" pitchFamily="2" charset="0"/>
      <p:regular r:id="rId31"/>
      <p:italic r:id="rId32"/>
    </p:embeddedFont>
    <p:embeddedFont>
      <p:font typeface="Nunito" pitchFamily="2" charset="77"/>
      <p:regular r:id="rId33"/>
      <p:bold r:id="rId34"/>
      <p:italic r:id="rId35"/>
      <p:boldItalic r:id="rId36"/>
    </p:embeddedFont>
    <p:embeddedFont>
      <p:font typeface="Poppins" pitchFamily="2" charset="77"/>
      <p:regular r:id="rId37"/>
      <p:bold r:id="rId38"/>
      <p:italic r:id="rId39"/>
      <p:boldItalic r:id="rId40"/>
    </p:embeddedFont>
    <p:embeddedFont>
      <p:font typeface="Poppins Bold" pitchFamily="2" charset="77"/>
      <p:regular r:id="rId41"/>
      <p:bold r:id="rId42"/>
    </p:embeddedFont>
  </p:embeddedFontLst>
  <p:defaultTex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40" userDrawn="1">
          <p15:clr>
            <a:srgbClr val="A4A3A4"/>
          </p15:clr>
        </p15:guide>
        <p15:guide id="2" pos="14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B295A"/>
    <a:srgbClr val="0A7838"/>
    <a:srgbClr val="003597"/>
    <a:srgbClr val="02A24C"/>
    <a:srgbClr val="005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734" autoAdjust="0"/>
    <p:restoredTop sz="94598" autoAdjust="0"/>
  </p:normalViewPr>
  <p:slideViewPr>
    <p:cSldViewPr>
      <p:cViewPr varScale="1">
        <p:scale>
          <a:sx n="119" d="100"/>
          <a:sy n="119" d="100"/>
        </p:scale>
        <p:origin x="1048" y="176"/>
      </p:cViewPr>
      <p:guideLst>
        <p:guide orient="horz" pos="1440"/>
        <p:guide pos="14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14.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a:t>Market Share of U.S. Installations By Large Energy Storage Integrators</a:t>
            </a:r>
            <a:endParaRPr lang="zh-CN" b="1"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pieChart>
        <c:varyColors val="1"/>
        <c:ser>
          <c:idx val="0"/>
          <c:order val="0"/>
          <c:tx>
            <c:strRef>
              <c:f>Sheet1!$B$1</c:f>
              <c:strCache>
                <c:ptCount val="1"/>
                <c:pt idx="0">
                  <c:v>Column1</c:v>
                </c:pt>
              </c:strCache>
            </c:strRef>
          </c:tx>
          <c:dPt>
            <c:idx val="0"/>
            <c:bubble3D val="0"/>
            <c:spPr>
              <a:solidFill>
                <a:srgbClr val="02A24C"/>
              </a:solidFill>
              <a:ln w="19050">
                <a:solidFill>
                  <a:schemeClr val="lt1"/>
                </a:solidFill>
              </a:ln>
              <a:effectLst/>
            </c:spPr>
            <c:extLst>
              <c:ext xmlns:c16="http://schemas.microsoft.com/office/drawing/2014/chart" uri="{C3380CC4-5D6E-409C-BE32-E72D297353CC}">
                <c16:uniqueId val="{00000001-6F3B-6C4D-9755-D0B23A6D46C3}"/>
              </c:ext>
            </c:extLst>
          </c:dPt>
          <c:dPt>
            <c:idx val="1"/>
            <c:bubble3D val="0"/>
            <c:spPr>
              <a:solidFill>
                <a:srgbClr val="0070C0"/>
              </a:solidFill>
              <a:ln w="19050">
                <a:solidFill>
                  <a:schemeClr val="lt1"/>
                </a:solidFill>
              </a:ln>
              <a:effectLst/>
            </c:spPr>
            <c:extLst>
              <c:ext xmlns:c16="http://schemas.microsoft.com/office/drawing/2014/chart" uri="{C3380CC4-5D6E-409C-BE32-E72D297353CC}">
                <c16:uniqueId val="{00000001-E0EA-7C40-8B81-66576501BD50}"/>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6F3B-6C4D-9755-D0B23A6D46C3}"/>
              </c:ext>
            </c:extLst>
          </c:dPt>
          <c:dPt>
            <c:idx val="3"/>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7-6F3B-6C4D-9755-D0B23A6D46C3}"/>
              </c:ext>
            </c:extLst>
          </c:dPt>
          <c:dPt>
            <c:idx val="4"/>
            <c:bubble3D val="0"/>
            <c:spPr>
              <a:solidFill>
                <a:schemeClr val="accent1">
                  <a:lumMod val="75000"/>
                </a:schemeClr>
              </a:solidFill>
              <a:ln w="19050">
                <a:solidFill>
                  <a:schemeClr val="lt1"/>
                </a:solidFill>
              </a:ln>
              <a:effectLst/>
            </c:spPr>
            <c:extLst>
              <c:ext xmlns:c16="http://schemas.microsoft.com/office/drawing/2014/chart" uri="{C3380CC4-5D6E-409C-BE32-E72D297353CC}">
                <c16:uniqueId val="{00000009-6F3B-6C4D-9755-D0B23A6D46C3}"/>
              </c:ext>
            </c:extLst>
          </c:dPt>
          <c:dLbls>
            <c:dLbl>
              <c:idx val="0"/>
              <c:layout>
                <c:manualLayout>
                  <c:x val="-3.4564960629921364E-2"/>
                  <c:y val="-6.6696827370262959E-2"/>
                </c:manualLayout>
              </c:layout>
              <c:tx>
                <c:rich>
                  <a:bodyPr/>
                  <a:lstStyle/>
                  <a:p>
                    <a:fld id="{F0A3FA60-F11C-D047-91F1-6B958F059AC5}" type="CELLRANGE">
                      <a:rPr lang="en-US" smtClean="0"/>
                      <a:pPr/>
                      <a:t>[CELLRANGE]</a:t>
                    </a:fld>
                    <a:r>
                      <a:rPr lang="en-US" dirty="0"/>
                      <a:t> Tesla</a:t>
                    </a:r>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6F3B-6C4D-9755-D0B23A6D46C3}"/>
                </c:ext>
              </c:extLst>
            </c:dLbl>
            <c:dLbl>
              <c:idx val="1"/>
              <c:layout>
                <c:manualLayout>
                  <c:x val="-1.3476487314085739E-2"/>
                  <c:y val="1.138612607634572E-2"/>
                </c:manualLayout>
              </c:layout>
              <c:tx>
                <c:rich>
                  <a:bodyPr/>
                  <a:lstStyle/>
                  <a:p>
                    <a:fld id="{96F566FC-00E1-974F-AF7A-C1CC0F6701A7}" type="CELLRANGE">
                      <a:rPr lang="en-US" dirty="0"/>
                      <a:pPr/>
                      <a:t>[CELLRANGE]</a:t>
                    </a:fld>
                    <a:r>
                      <a:rPr lang="en-US" baseline="0" dirty="0"/>
                      <a:t>,  NextEra</a:t>
                    </a:r>
                  </a:p>
                </c:rich>
              </c:tx>
              <c:dLblPos val="bestFit"/>
              <c:showLegendKey val="0"/>
              <c:showVal val="0"/>
              <c:showCatName val="0"/>
              <c:showSerName val="0"/>
              <c:showPercent val="1"/>
              <c:showBubbleSize val="0"/>
              <c:extLst>
                <c:ext xmlns:c15="http://schemas.microsoft.com/office/drawing/2012/chart" uri="{CE6537A1-D6FC-4f65-9D91-7224C49458BB}">
                  <c15:layout>
                    <c:manualLayout>
                      <c:w val="0.17674999999999996"/>
                      <c:h val="9.4210526315789467E-2"/>
                    </c:manualLayout>
                  </c15:layout>
                  <c15:dlblFieldTable/>
                  <c15:showDataLabelsRange val="1"/>
                </c:ext>
                <c:ext xmlns:c16="http://schemas.microsoft.com/office/drawing/2014/chart" uri="{C3380CC4-5D6E-409C-BE32-E72D297353CC}">
                  <c16:uniqueId val="{00000001-E0EA-7C40-8B81-66576501BD50}"/>
                </c:ext>
              </c:extLst>
            </c:dLbl>
            <c:dLbl>
              <c:idx val="2"/>
              <c:layout>
                <c:manualLayout>
                  <c:x val="0.12255358705161855"/>
                  <c:y val="-2.1858221669659821E-2"/>
                </c:manualLayout>
              </c:layout>
              <c:tx>
                <c:rich>
                  <a:bodyPr/>
                  <a:lstStyle/>
                  <a:p>
                    <a:fld id="{1FCD4CE6-04DE-9643-BF70-118007262BAB}" type="CELLRANGE">
                      <a:rPr lang="en-US" smtClean="0"/>
                      <a:pPr/>
                      <a:t>[CELLRANGE]</a:t>
                    </a:fld>
                    <a:r>
                      <a:rPr lang="en-US" baseline="0" dirty="0"/>
                      <a:t> Fluence</a:t>
                    </a:r>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6F3B-6C4D-9755-D0B23A6D46C3}"/>
                </c:ext>
              </c:extLst>
            </c:dLbl>
            <c:dLbl>
              <c:idx val="3"/>
              <c:layout>
                <c:manualLayout>
                  <c:x val="-6.8849737532808403E-2"/>
                  <c:y val="-4.6050904821107998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fld id="{1616B0F0-4B6D-2B4A-99F8-29A0C4E25401}" type="CELLRANGE">
                      <a:rPr lang="en-US" smtClean="0"/>
                      <a:pPr>
                        <a:defRPr/>
                      </a:pPr>
                      <a:t>[CELLRANGE]</a:t>
                    </a:fld>
                    <a:r>
                      <a:rPr lang="en-US" baseline="0" dirty="0"/>
                      <a:t> </a:t>
                    </a:r>
                    <a:r>
                      <a:rPr lang="en-US" baseline="0" dirty="0" err="1"/>
                      <a:t>Powin</a:t>
                    </a:r>
                    <a:endParaRPr lang="en-US" baseline="0" dirty="0"/>
                  </a:p>
                  <a:p>
                    <a:pPr>
                      <a:defRPr/>
                    </a:pPr>
                    <a:endParaRPr lang="en-US"/>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manualLayout>
                      <c:w val="0.16520844269466317"/>
                      <c:h val="7.3742690058479513E-2"/>
                    </c:manualLayout>
                  </c15:layout>
                  <c15:dlblFieldTable/>
                  <c15:showDataLabelsRange val="1"/>
                </c:ext>
                <c:ext xmlns:c16="http://schemas.microsoft.com/office/drawing/2014/chart" uri="{C3380CC4-5D6E-409C-BE32-E72D297353CC}">
                  <c16:uniqueId val="{00000007-6F3B-6C4D-9755-D0B23A6D46C3}"/>
                </c:ext>
              </c:extLst>
            </c:dLbl>
            <c:dLbl>
              <c:idx val="4"/>
              <c:layout>
                <c:manualLayout>
                  <c:x val="8.2299212598425195E-2"/>
                  <c:y val="-0.12507344476677257"/>
                </c:manualLayout>
              </c:layout>
              <c:tx>
                <c:rich>
                  <a:bodyPr/>
                  <a:lstStyle/>
                  <a:p>
                    <a:fld id="{DF91200E-F00E-F748-84D1-409DD48D13BB}" type="CELLRANGE">
                      <a:rPr lang="en-US" smtClean="0"/>
                      <a:pPr/>
                      <a:t>[CELLRANGE]</a:t>
                    </a:fld>
                    <a:r>
                      <a:rPr lang="en-US" baseline="0" dirty="0"/>
                      <a:t> Others</a:t>
                    </a:r>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6F3B-6C4D-9755-D0B23A6D46C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howDataLabelsRange val="1"/>
              </c:ext>
            </c:extLst>
          </c:dLbls>
          <c:cat>
            <c:strRef>
              <c:f>Sheet1!$A$2:$A$6</c:f>
              <c:strCache>
                <c:ptCount val="5"/>
                <c:pt idx="0">
                  <c:v>Tesla</c:v>
                </c:pt>
                <c:pt idx="1">
                  <c:v>NextEra</c:v>
                </c:pt>
                <c:pt idx="2">
                  <c:v>Fluence</c:v>
                </c:pt>
                <c:pt idx="3">
                  <c:v>Powin</c:v>
                </c:pt>
                <c:pt idx="4">
                  <c:v>Others</c:v>
                </c:pt>
              </c:strCache>
            </c:strRef>
          </c:cat>
          <c:val>
            <c:numRef>
              <c:f>Sheet1!$B$2:$B$6</c:f>
              <c:numCache>
                <c:formatCode>0%</c:formatCode>
                <c:ptCount val="5"/>
                <c:pt idx="0">
                  <c:v>0.28000000000000003</c:v>
                </c:pt>
                <c:pt idx="1">
                  <c:v>0.14000000000000001</c:v>
                </c:pt>
                <c:pt idx="2">
                  <c:v>0.1</c:v>
                </c:pt>
                <c:pt idx="3">
                  <c:v>0.1</c:v>
                </c:pt>
                <c:pt idx="4">
                  <c:v>0.38</c:v>
                </c:pt>
              </c:numCache>
            </c:numRef>
          </c:val>
          <c:extLst>
            <c:ext xmlns:c15="http://schemas.microsoft.com/office/drawing/2012/chart" uri="{02D57815-91ED-43cb-92C2-25804820EDAC}">
              <c15:datalabelsRange>
                <c15:f>Sheet1!$B$2:$B$6</c15:f>
                <c15:dlblRangeCache>
                  <c:ptCount val="5"/>
                  <c:pt idx="0">
                    <c:v>28%</c:v>
                  </c:pt>
                  <c:pt idx="1">
                    <c:v>14%</c:v>
                  </c:pt>
                  <c:pt idx="2">
                    <c:v>10%</c:v>
                  </c:pt>
                  <c:pt idx="3">
                    <c:v>10%</c:v>
                  </c:pt>
                  <c:pt idx="4">
                    <c:v>38%</c:v>
                  </c:pt>
                </c15:dlblRangeCache>
              </c15:datalabelsRange>
            </c:ext>
            <c:ext xmlns:c16="http://schemas.microsoft.com/office/drawing/2014/chart" uri="{C3380CC4-5D6E-409C-BE32-E72D297353CC}">
              <c16:uniqueId val="{00000000-E0EA-7C40-8B81-66576501BD50}"/>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0.11626487314085739"/>
          <c:y val="0.91730019685039377"/>
          <c:w val="0.76747003499562549"/>
          <c:h val="8.269980314960630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EA3709-D926-7A45-8A9C-7A63E5FDC61A}" type="datetimeFigureOut">
              <a:rPr lang="en-US" smtClean="0"/>
              <a:t>6/25/26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6EC6A9-DFDE-9448-8234-79B19A19EFA4}" type="slidenum">
              <a:rPr lang="en-US" smtClean="0"/>
              <a:t>‹#›</a:t>
            </a:fld>
            <a:endParaRPr lang="en-US"/>
          </a:p>
        </p:txBody>
      </p:sp>
    </p:spTree>
    <p:extLst>
      <p:ext uri="{BB962C8B-B14F-4D97-AF65-F5344CB8AC3E}">
        <p14:creationId xmlns:p14="http://schemas.microsoft.com/office/powerpoint/2010/main" val="3932036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420283"/>
            <a:ext cx="3886200" cy="980017"/>
          </a:xfrm>
        </p:spPr>
        <p:txBody>
          <a:bodyPr/>
          <a:lstStyle/>
          <a:p>
            <a:r>
              <a:rPr lang="en-US"/>
              <a:t>Click to edit Master title style</a:t>
            </a:r>
          </a:p>
        </p:txBody>
      </p:sp>
      <p:sp>
        <p:nvSpPr>
          <p:cNvPr id="3" name="Subtitle 2"/>
          <p:cNvSpPr>
            <a:spLocks noGrp="1"/>
          </p:cNvSpPr>
          <p:nvPr>
            <p:ph type="subTitle" idx="1"/>
          </p:nvPr>
        </p:nvSpPr>
        <p:spPr>
          <a:xfrm>
            <a:off x="685800" y="2590800"/>
            <a:ext cx="3200400" cy="11684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90EED1F-A8C6-284E-B4E2-279D34B89D21}" type="datetime1">
              <a:rPr lang="en-US" smtClean="0"/>
              <a:t>6/25/26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3276600" y="4237567"/>
            <a:ext cx="1066800" cy="243417"/>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2E43AB-B023-7849-9084-A9D03AD7E612}" type="datetime1">
              <a:rPr lang="en-US" smtClean="0"/>
              <a:t>6/25/26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3276600" y="4237567"/>
            <a:ext cx="1066800" cy="243417"/>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83092"/>
            <a:ext cx="10287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83092"/>
            <a:ext cx="30099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DD7210-17C8-BF45-B89B-2823B73415E8}" type="datetime1">
              <a:rPr lang="en-US" smtClean="0"/>
              <a:t>6/25/26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3276600" y="4237567"/>
            <a:ext cx="1066800" cy="243417"/>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64C000-87A2-F54D-AE45-11AA03FCDD64}" type="datetime1">
              <a:rPr lang="en-US" smtClean="0"/>
              <a:t>6/25/26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3276600" y="4237567"/>
            <a:ext cx="1066800" cy="243417"/>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937934"/>
            <a:ext cx="3886200" cy="908050"/>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937809"/>
            <a:ext cx="3886200" cy="1000125"/>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9DF52D-6FA9-4642-A2FA-D3D155F21366}" type="datetime1">
              <a:rPr lang="en-US" smtClean="0"/>
              <a:t>6/25/26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3276600" y="4237567"/>
            <a:ext cx="1066800" cy="243417"/>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066800"/>
            <a:ext cx="20193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1066800"/>
            <a:ext cx="20193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A217FAD-5A9E-734B-B2ED-4E0BA3F205F8}" type="datetime1">
              <a:rPr lang="en-US" smtClean="0"/>
              <a:t>6/25/26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3276600" y="4237567"/>
            <a:ext cx="1066800" cy="243417"/>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1023409"/>
            <a:ext cx="2020094" cy="426508"/>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449917"/>
            <a:ext cx="2020094"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1023409"/>
            <a:ext cx="2020888" cy="426508"/>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449917"/>
            <a:ext cx="2020888"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D3CF41D-21A2-4B4F-877F-792421C89479}" type="datetime1">
              <a:rPr lang="en-US" smtClean="0"/>
              <a:t>6/25/26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3276600" y="4237567"/>
            <a:ext cx="1066800" cy="243417"/>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7D06C4F-F5B5-2940-8235-56E7A0336DFB}" type="datetime1">
              <a:rPr lang="en-US" smtClean="0"/>
              <a:t>6/25/26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3276600" y="4237567"/>
            <a:ext cx="1066800" cy="243417"/>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5AAEDE-81E7-864F-8442-CF1C3A581366}" type="datetime1">
              <a:rPr lang="en-US" smtClean="0"/>
              <a:t>6/25/26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3276600" y="4237567"/>
            <a:ext cx="1066800" cy="243417"/>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82033"/>
            <a:ext cx="1504157" cy="774700"/>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82034"/>
            <a:ext cx="2555875" cy="3902075"/>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956734"/>
            <a:ext cx="1504157" cy="3127375"/>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CBF74BE9-289A-8F43-B948-1EAB28948131}" type="datetime1">
              <a:rPr lang="en-US" smtClean="0"/>
              <a:t>6/25/26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3276600" y="4237567"/>
            <a:ext cx="1066800" cy="243417"/>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3200400"/>
            <a:ext cx="2743200" cy="377825"/>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408517"/>
            <a:ext cx="2743200" cy="27432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3578225"/>
            <a:ext cx="2743200" cy="536575"/>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3122ED91-4E45-D446-9706-B44924033C15}" type="datetime1">
              <a:rPr lang="en-US" smtClean="0"/>
              <a:t>6/25/26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3276600" y="4237567"/>
            <a:ext cx="1066800" cy="243417"/>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83092"/>
            <a:ext cx="41148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1066800"/>
            <a:ext cx="41148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4237567"/>
            <a:ext cx="1066800" cy="243417"/>
          </a:xfrm>
          <a:prstGeom prst="rect">
            <a:avLst/>
          </a:prstGeom>
        </p:spPr>
        <p:txBody>
          <a:bodyPr vert="horz" lIns="91440" tIns="45720" rIns="91440" bIns="45720" rtlCol="0" anchor="ctr"/>
          <a:lstStyle>
            <a:lvl1pPr algn="l">
              <a:defRPr sz="600">
                <a:solidFill>
                  <a:schemeClr val="tx1">
                    <a:tint val="75000"/>
                  </a:schemeClr>
                </a:solidFill>
              </a:defRPr>
            </a:lvl1pPr>
          </a:lstStyle>
          <a:p>
            <a:fld id="{80A89CA4-541C-174C-BBFB-5D602829584D}" type="datetime1">
              <a:rPr lang="en-US" smtClean="0"/>
              <a:t>6/25/26</a:t>
            </a:fld>
            <a:endParaRPr lang="en-US"/>
          </a:p>
        </p:txBody>
      </p:sp>
      <p:sp>
        <p:nvSpPr>
          <p:cNvPr id="5" name="Footer Placeholder 4"/>
          <p:cNvSpPr>
            <a:spLocks noGrp="1"/>
          </p:cNvSpPr>
          <p:nvPr>
            <p:ph type="ftr" sz="quarter" idx="3"/>
          </p:nvPr>
        </p:nvSpPr>
        <p:spPr>
          <a:xfrm>
            <a:off x="1562100" y="4237567"/>
            <a:ext cx="1447800" cy="243417"/>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p>
        </p:txBody>
      </p:sp>
      <p:sp>
        <p:nvSpPr>
          <p:cNvPr id="7" name="Slide Number Placeholder 6">
            <a:extLst>
              <a:ext uri="{FF2B5EF4-FFF2-40B4-BE49-F238E27FC236}">
                <a16:creationId xmlns:a16="http://schemas.microsoft.com/office/drawing/2014/main" id="{82B3D64F-3209-883E-C5CE-20CE86D00D13}"/>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93848E2-FD94-6D4E-BACF-727816CD3CD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2.sv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8.sv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A blue and green triangles and a black background&#10;&#10;Description automatically generated">
            <a:extLst>
              <a:ext uri="{FF2B5EF4-FFF2-40B4-BE49-F238E27FC236}">
                <a16:creationId xmlns:a16="http://schemas.microsoft.com/office/drawing/2014/main" id="{F590BA3E-1926-9B4B-A307-47FFE4E2B40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6244"/>
          <a:stretch/>
        </p:blipFill>
        <p:spPr>
          <a:xfrm>
            <a:off x="-9940" y="0"/>
            <a:ext cx="9153940" cy="6858000"/>
          </a:xfrm>
          <a:prstGeom prst="rect">
            <a:avLst/>
          </a:prstGeom>
        </p:spPr>
      </p:pic>
      <p:sp>
        <p:nvSpPr>
          <p:cNvPr id="22" name="Freeform 22"/>
          <p:cNvSpPr/>
          <p:nvPr/>
        </p:nvSpPr>
        <p:spPr>
          <a:xfrm>
            <a:off x="381000" y="2494002"/>
            <a:ext cx="956779" cy="671750"/>
          </a:xfrm>
          <a:custGeom>
            <a:avLst/>
            <a:gdLst/>
            <a:ahLst/>
            <a:cxnLst/>
            <a:rect l="l" t="t" r="r" b="b"/>
            <a:pathLst>
              <a:path w="1913558" h="1343500">
                <a:moveTo>
                  <a:pt x="0" y="0"/>
                </a:moveTo>
                <a:lnTo>
                  <a:pt x="1913558" y="0"/>
                </a:lnTo>
                <a:lnTo>
                  <a:pt x="1913558" y="1343500"/>
                </a:lnTo>
                <a:lnTo>
                  <a:pt x="0" y="1343500"/>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en-US" sz="504" dirty="0"/>
          </a:p>
        </p:txBody>
      </p:sp>
      <p:sp>
        <p:nvSpPr>
          <p:cNvPr id="23" name="TextBox 23"/>
          <p:cNvSpPr txBox="1"/>
          <p:nvPr/>
        </p:nvSpPr>
        <p:spPr>
          <a:xfrm>
            <a:off x="1447800" y="2570202"/>
            <a:ext cx="4996437" cy="534634"/>
          </a:xfrm>
          <a:prstGeom prst="rect">
            <a:avLst/>
          </a:prstGeom>
        </p:spPr>
        <p:txBody>
          <a:bodyPr wrap="square" lIns="0" tIns="0" rIns="0" bIns="0" rtlCol="0" anchor="t">
            <a:spAutoFit/>
          </a:bodyPr>
          <a:lstStyle/>
          <a:p>
            <a:pPr>
              <a:lnSpc>
                <a:spcPts val="3976"/>
              </a:lnSpc>
            </a:pPr>
            <a:r>
              <a:rPr lang="en-US" sz="3700" dirty="0">
                <a:solidFill>
                  <a:srgbClr val="0C2A5A"/>
                </a:solidFill>
                <a:latin typeface="Poppins Bold"/>
              </a:rPr>
              <a:t>Power Ahead Group</a:t>
            </a:r>
          </a:p>
        </p:txBody>
      </p:sp>
      <p:sp>
        <p:nvSpPr>
          <p:cNvPr id="24" name="TextBox 24"/>
          <p:cNvSpPr txBox="1"/>
          <p:nvPr/>
        </p:nvSpPr>
        <p:spPr>
          <a:xfrm>
            <a:off x="609600" y="6248400"/>
            <a:ext cx="2852556" cy="234231"/>
          </a:xfrm>
          <a:prstGeom prst="rect">
            <a:avLst/>
          </a:prstGeom>
        </p:spPr>
        <p:txBody>
          <a:bodyPr lIns="0" tIns="0" rIns="0" bIns="0" rtlCol="0" anchor="t">
            <a:spAutoFit/>
          </a:bodyPr>
          <a:lstStyle/>
          <a:p>
            <a:pPr>
              <a:lnSpc>
                <a:spcPts val="1874"/>
              </a:lnSpc>
            </a:pPr>
            <a:r>
              <a:rPr lang="en-US" sz="1338" dirty="0" err="1">
                <a:solidFill>
                  <a:srgbClr val="000000"/>
                </a:solidFill>
                <a:latin typeface="Nunito"/>
              </a:rPr>
              <a:t>www.PowerAheadGroup.com</a:t>
            </a:r>
            <a:endParaRPr lang="en-US" sz="1338" dirty="0">
              <a:solidFill>
                <a:srgbClr val="000000"/>
              </a:solidFill>
              <a:latin typeface="Nunito"/>
            </a:endParaRPr>
          </a:p>
        </p:txBody>
      </p:sp>
      <p:sp>
        <p:nvSpPr>
          <p:cNvPr id="25" name="TextBox 25"/>
          <p:cNvSpPr txBox="1"/>
          <p:nvPr/>
        </p:nvSpPr>
        <p:spPr>
          <a:xfrm>
            <a:off x="1447800" y="3124200"/>
            <a:ext cx="4419600" cy="553998"/>
          </a:xfrm>
          <a:prstGeom prst="rect">
            <a:avLst/>
          </a:prstGeom>
        </p:spPr>
        <p:txBody>
          <a:bodyPr wrap="square" lIns="0" tIns="0" rIns="0" bIns="0" rtlCol="0" anchor="t">
            <a:spAutoFit/>
          </a:bodyPr>
          <a:lstStyle/>
          <a:p>
            <a:r>
              <a:rPr lang="en-US" altLang="zh-CN" sz="1800" i="1" dirty="0">
                <a:solidFill>
                  <a:schemeClr val="tx1">
                    <a:lumMod val="75000"/>
                    <a:lumOff val="25000"/>
                  </a:schemeClr>
                </a:solidFill>
                <a:latin typeface="Nunito" pitchFamily="2" charset="77"/>
                <a:ea typeface="微软雅黑" panose="020B0503020204020204" charset="-122"/>
                <a:cs typeface="Arial" panose="020B0604020202020204" pitchFamily="34" charset="0"/>
              </a:rPr>
              <a:t>The First American</a:t>
            </a:r>
            <a:r>
              <a:rPr lang="zh-CN" altLang="en-US" sz="1800" i="1" dirty="0">
                <a:solidFill>
                  <a:schemeClr val="tx1">
                    <a:lumMod val="75000"/>
                    <a:lumOff val="25000"/>
                  </a:schemeClr>
                </a:solidFill>
                <a:latin typeface="Nunito" pitchFamily="2" charset="77"/>
                <a:ea typeface="微软雅黑" panose="020B0503020204020204" charset="-122"/>
                <a:cs typeface="Arial" panose="020B0604020202020204" pitchFamily="34" charset="0"/>
              </a:rPr>
              <a:t> </a:t>
            </a:r>
            <a:r>
              <a:rPr lang="en-US" altLang="zh-CN" sz="1800" i="1" dirty="0">
                <a:solidFill>
                  <a:schemeClr val="tx1">
                    <a:lumMod val="75000"/>
                    <a:lumOff val="25000"/>
                  </a:schemeClr>
                </a:solidFill>
                <a:latin typeface="Nunito" pitchFamily="2" charset="77"/>
                <a:ea typeface="微软雅黑" panose="020B0503020204020204" charset="-122"/>
                <a:cs typeface="Arial" panose="020B0604020202020204" pitchFamily="34" charset="0"/>
              </a:rPr>
              <a:t>Sodium-Ion Battery</a:t>
            </a:r>
            <a:r>
              <a:rPr lang="zh-CN" altLang="en-US" sz="1800" i="1" dirty="0">
                <a:solidFill>
                  <a:schemeClr val="tx1">
                    <a:lumMod val="75000"/>
                    <a:lumOff val="25000"/>
                  </a:schemeClr>
                </a:solidFill>
                <a:latin typeface="Nunito" pitchFamily="2" charset="77"/>
                <a:ea typeface="微软雅黑" panose="020B0503020204020204" charset="-122"/>
                <a:cs typeface="Arial" panose="020B0604020202020204" pitchFamily="34" charset="0"/>
              </a:rPr>
              <a:t> </a:t>
            </a:r>
            <a:r>
              <a:rPr lang="en-US" altLang="zh-CN" sz="1800" i="1" dirty="0">
                <a:solidFill>
                  <a:schemeClr val="tx1">
                    <a:lumMod val="75000"/>
                    <a:lumOff val="25000"/>
                  </a:schemeClr>
                </a:solidFill>
                <a:latin typeface="Nunito" pitchFamily="2" charset="77"/>
                <a:ea typeface="微软雅黑" panose="020B0503020204020204" charset="-122"/>
                <a:cs typeface="Arial" panose="020B0604020202020204" pitchFamily="34" charset="0"/>
              </a:rPr>
              <a:t>Energy</a:t>
            </a:r>
            <a:r>
              <a:rPr lang="zh-CN" altLang="en-US" sz="1800" i="1" dirty="0">
                <a:solidFill>
                  <a:schemeClr val="tx1">
                    <a:lumMod val="75000"/>
                    <a:lumOff val="25000"/>
                  </a:schemeClr>
                </a:solidFill>
                <a:latin typeface="Nunito" pitchFamily="2" charset="77"/>
                <a:ea typeface="微软雅黑" panose="020B0503020204020204" charset="-122"/>
                <a:cs typeface="Arial" panose="020B0604020202020204" pitchFamily="34" charset="0"/>
              </a:rPr>
              <a:t> </a:t>
            </a:r>
            <a:r>
              <a:rPr lang="en-US" altLang="zh-CN" sz="1800" i="1" dirty="0">
                <a:solidFill>
                  <a:schemeClr val="tx1">
                    <a:lumMod val="75000"/>
                    <a:lumOff val="25000"/>
                  </a:schemeClr>
                </a:solidFill>
                <a:latin typeface="Nunito" pitchFamily="2" charset="77"/>
                <a:ea typeface="微软雅黑" panose="020B0503020204020204" charset="-122"/>
                <a:cs typeface="Arial" panose="020B0604020202020204" pitchFamily="34" charset="0"/>
              </a:rPr>
              <a:t>Storage System Integrator</a:t>
            </a:r>
            <a:endParaRPr lang="en-US" sz="1800" i="1" spc="25" dirty="0">
              <a:solidFill>
                <a:schemeClr val="tx1">
                  <a:lumMod val="75000"/>
                  <a:lumOff val="25000"/>
                </a:schemeClr>
              </a:solidFill>
              <a:latin typeface="Nunito" pitchFamily="2" charset="77"/>
            </a:endParaRPr>
          </a:p>
        </p:txBody>
      </p:sp>
      <p:sp>
        <p:nvSpPr>
          <p:cNvPr id="4" name="Rectangle 3">
            <a:extLst>
              <a:ext uri="{FF2B5EF4-FFF2-40B4-BE49-F238E27FC236}">
                <a16:creationId xmlns:a16="http://schemas.microsoft.com/office/drawing/2014/main" id="{12BEAF77-977F-205B-917F-59591DB53FE0}"/>
              </a:ext>
            </a:extLst>
          </p:cNvPr>
          <p:cNvSpPr/>
          <p:nvPr/>
        </p:nvSpPr>
        <p:spPr>
          <a:xfrm>
            <a:off x="381001" y="4267200"/>
            <a:ext cx="4343399" cy="1295400"/>
          </a:xfrm>
          <a:prstGeom prst="rect">
            <a:avLst/>
          </a:prstGeom>
          <a:solidFill>
            <a:schemeClr val="accent1">
              <a:alpha val="27231"/>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5">
            <a:extLst>
              <a:ext uri="{FF2B5EF4-FFF2-40B4-BE49-F238E27FC236}">
                <a16:creationId xmlns:a16="http://schemas.microsoft.com/office/drawing/2014/main" id="{2037AA4B-FFA1-F1B3-66CE-265358F78CC9}"/>
              </a:ext>
            </a:extLst>
          </p:cNvPr>
          <p:cNvSpPr txBox="1"/>
          <p:nvPr/>
        </p:nvSpPr>
        <p:spPr>
          <a:xfrm>
            <a:off x="685800" y="4876800"/>
            <a:ext cx="3657600" cy="492443"/>
          </a:xfrm>
          <a:prstGeom prst="rect">
            <a:avLst/>
          </a:prstGeom>
        </p:spPr>
        <p:txBody>
          <a:bodyPr wrap="square" lIns="0" tIns="0" rIns="0" bIns="0" rtlCol="0" anchor="t">
            <a:spAutoFit/>
          </a:bodyPr>
          <a:lstStyle/>
          <a:p>
            <a:r>
              <a:rPr lang="en-US" altLang="zh-CN" sz="1600" i="1" dirty="0">
                <a:solidFill>
                  <a:schemeClr val="tx1">
                    <a:lumMod val="75000"/>
                    <a:lumOff val="25000"/>
                  </a:schemeClr>
                </a:solidFill>
                <a:latin typeface="Nunito" pitchFamily="2" charset="77"/>
                <a:ea typeface="微软雅黑" panose="020B0503020204020204" charset="-122"/>
                <a:cs typeface="Arial" panose="020B0604020202020204" pitchFamily="34" charset="0"/>
              </a:rPr>
              <a:t>The World's Largest Cylindrical Sodium-Ion Battery</a:t>
            </a:r>
            <a:r>
              <a:rPr lang="en-CA" altLang="zh-CN" sz="1600" i="1" dirty="0">
                <a:solidFill>
                  <a:schemeClr val="tx1">
                    <a:lumMod val="75000"/>
                    <a:lumOff val="25000"/>
                  </a:schemeClr>
                </a:solidFill>
                <a:latin typeface="Nunito" pitchFamily="2" charset="77"/>
                <a:ea typeface="微软雅黑" panose="020B0503020204020204" charset="-122"/>
                <a:cs typeface="Arial" panose="020B0604020202020204" pitchFamily="34" charset="0"/>
              </a:rPr>
              <a:t> </a:t>
            </a:r>
            <a:endParaRPr lang="en-US" sz="1600" i="1" spc="25" dirty="0">
              <a:solidFill>
                <a:schemeClr val="tx1">
                  <a:lumMod val="75000"/>
                  <a:lumOff val="25000"/>
                </a:schemeClr>
              </a:solidFill>
              <a:latin typeface="Nunito" pitchFamily="2" charset="77"/>
            </a:endParaRPr>
          </a:p>
        </p:txBody>
      </p:sp>
      <p:sp>
        <p:nvSpPr>
          <p:cNvPr id="2" name="TextBox 23">
            <a:extLst>
              <a:ext uri="{FF2B5EF4-FFF2-40B4-BE49-F238E27FC236}">
                <a16:creationId xmlns:a16="http://schemas.microsoft.com/office/drawing/2014/main" id="{50DA9E91-5A71-EBBD-3463-E05D6BB45F1A}"/>
              </a:ext>
            </a:extLst>
          </p:cNvPr>
          <p:cNvSpPr txBox="1"/>
          <p:nvPr/>
        </p:nvSpPr>
        <p:spPr>
          <a:xfrm>
            <a:off x="685801" y="4343400"/>
            <a:ext cx="4114799" cy="469359"/>
          </a:xfrm>
          <a:prstGeom prst="rect">
            <a:avLst/>
          </a:prstGeom>
        </p:spPr>
        <p:txBody>
          <a:bodyPr wrap="square" lIns="0" tIns="0" rIns="0" bIns="0" rtlCol="0" anchor="t">
            <a:spAutoFit/>
          </a:bodyPr>
          <a:lstStyle/>
          <a:p>
            <a:pPr>
              <a:lnSpc>
                <a:spcPts val="3976"/>
              </a:lnSpc>
            </a:pPr>
            <a:r>
              <a:rPr lang="en-US" sz="2200" b="1" dirty="0">
                <a:solidFill>
                  <a:srgbClr val="005800"/>
                </a:solidFill>
                <a:latin typeface="Nunito" pitchFamily="2" charset="77"/>
              </a:rPr>
              <a:t>INTRODUCTION: MEGA-SIB</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FD419-0B10-5F03-658D-415BC17C352A}"/>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5605A1A8-2D39-40F6-BF29-41ED3DA9E309}"/>
              </a:ext>
            </a:extLst>
          </p:cNvPr>
          <p:cNvGrpSpPr/>
          <p:nvPr/>
        </p:nvGrpSpPr>
        <p:grpSpPr>
          <a:xfrm>
            <a:off x="0" y="6019801"/>
            <a:ext cx="9144000" cy="838200"/>
            <a:chOff x="0" y="0"/>
            <a:chExt cx="4816593" cy="263407"/>
          </a:xfrm>
        </p:grpSpPr>
        <p:sp>
          <p:nvSpPr>
            <p:cNvPr id="3" name="Freeform 3">
              <a:extLst>
                <a:ext uri="{FF2B5EF4-FFF2-40B4-BE49-F238E27FC236}">
                  <a16:creationId xmlns:a16="http://schemas.microsoft.com/office/drawing/2014/main" id="{33E58511-1AF2-8521-AA56-033885542F3C}"/>
                </a:ext>
              </a:extLst>
            </p:cNvPr>
            <p:cNvSpPr/>
            <p:nvPr/>
          </p:nvSpPr>
          <p:spPr>
            <a:xfrm>
              <a:off x="0" y="0"/>
              <a:ext cx="4816592" cy="263407"/>
            </a:xfrm>
            <a:custGeom>
              <a:avLst/>
              <a:gdLst/>
              <a:ahLst/>
              <a:cxnLst/>
              <a:rect l="l" t="t" r="r" b="b"/>
              <a:pathLst>
                <a:path w="4816592" h="263407">
                  <a:moveTo>
                    <a:pt x="0" y="0"/>
                  </a:moveTo>
                  <a:lnTo>
                    <a:pt x="4816592" y="0"/>
                  </a:lnTo>
                  <a:lnTo>
                    <a:pt x="4816592" y="263407"/>
                  </a:lnTo>
                  <a:lnTo>
                    <a:pt x="0" y="263407"/>
                  </a:lnTo>
                  <a:close/>
                </a:path>
              </a:pathLst>
            </a:custGeom>
            <a:solidFill>
              <a:srgbClr val="F2F1F2"/>
            </a:solidFill>
          </p:spPr>
          <p:txBody>
            <a:bodyPr/>
            <a:lstStyle/>
            <a:p>
              <a:endParaRPr lang="en-US" sz="504"/>
            </a:p>
          </p:txBody>
        </p:sp>
        <p:sp>
          <p:nvSpPr>
            <p:cNvPr id="4" name="TextBox 4">
              <a:extLst>
                <a:ext uri="{FF2B5EF4-FFF2-40B4-BE49-F238E27FC236}">
                  <a16:creationId xmlns:a16="http://schemas.microsoft.com/office/drawing/2014/main" id="{512F2BE2-FB55-F593-9B3B-710194F569C3}"/>
                </a:ext>
              </a:extLst>
            </p:cNvPr>
            <p:cNvSpPr txBox="1"/>
            <p:nvPr/>
          </p:nvSpPr>
          <p:spPr>
            <a:xfrm>
              <a:off x="0" y="-38100"/>
              <a:ext cx="812800" cy="850900"/>
            </a:xfrm>
            <a:prstGeom prst="rect">
              <a:avLst/>
            </a:prstGeom>
          </p:spPr>
          <p:txBody>
            <a:bodyPr lIns="25400" tIns="25400" rIns="25400" bIns="25400" rtlCol="0" anchor="ctr"/>
            <a:lstStyle/>
            <a:p>
              <a:pPr>
                <a:lnSpc>
                  <a:spcPts val="1330"/>
                </a:lnSpc>
              </a:pPr>
              <a:endParaRPr sz="504"/>
            </a:p>
          </p:txBody>
        </p:sp>
      </p:grpSp>
      <p:grpSp>
        <p:nvGrpSpPr>
          <p:cNvPr id="7" name="Group 7">
            <a:extLst>
              <a:ext uri="{FF2B5EF4-FFF2-40B4-BE49-F238E27FC236}">
                <a16:creationId xmlns:a16="http://schemas.microsoft.com/office/drawing/2014/main" id="{86E17259-79FA-ACC2-0DF7-BB6BAE680A13}"/>
              </a:ext>
            </a:extLst>
          </p:cNvPr>
          <p:cNvGrpSpPr/>
          <p:nvPr/>
        </p:nvGrpSpPr>
        <p:grpSpPr>
          <a:xfrm>
            <a:off x="0" y="0"/>
            <a:ext cx="9144000" cy="6096000"/>
            <a:chOff x="0" y="0"/>
            <a:chExt cx="4816593" cy="2445926"/>
          </a:xfrm>
        </p:grpSpPr>
        <p:sp>
          <p:nvSpPr>
            <p:cNvPr id="8" name="Freeform 8">
              <a:extLst>
                <a:ext uri="{FF2B5EF4-FFF2-40B4-BE49-F238E27FC236}">
                  <a16:creationId xmlns:a16="http://schemas.microsoft.com/office/drawing/2014/main" id="{AFCB5C03-FED8-7251-CCA9-3A9F803640B2}"/>
                </a:ext>
              </a:extLst>
            </p:cNvPr>
            <p:cNvSpPr/>
            <p:nvPr/>
          </p:nvSpPr>
          <p:spPr>
            <a:xfrm>
              <a:off x="0" y="0"/>
              <a:ext cx="4816592" cy="2445926"/>
            </a:xfrm>
            <a:custGeom>
              <a:avLst/>
              <a:gdLst/>
              <a:ahLst/>
              <a:cxnLst/>
              <a:rect l="l" t="t" r="r" b="b"/>
              <a:pathLst>
                <a:path w="4816592" h="2445926">
                  <a:moveTo>
                    <a:pt x="0" y="0"/>
                  </a:moveTo>
                  <a:lnTo>
                    <a:pt x="4816592" y="0"/>
                  </a:lnTo>
                  <a:lnTo>
                    <a:pt x="4816592" y="2445926"/>
                  </a:lnTo>
                  <a:lnTo>
                    <a:pt x="0" y="2445926"/>
                  </a:lnTo>
                  <a:close/>
                </a:path>
              </a:pathLst>
            </a:custGeom>
            <a:solidFill>
              <a:srgbClr val="203965"/>
            </a:solidFill>
          </p:spPr>
          <p:txBody>
            <a:bodyPr/>
            <a:lstStyle/>
            <a:p>
              <a:endParaRPr lang="en-US" sz="504"/>
            </a:p>
          </p:txBody>
        </p:sp>
        <p:sp>
          <p:nvSpPr>
            <p:cNvPr id="9" name="TextBox 9">
              <a:extLst>
                <a:ext uri="{FF2B5EF4-FFF2-40B4-BE49-F238E27FC236}">
                  <a16:creationId xmlns:a16="http://schemas.microsoft.com/office/drawing/2014/main" id="{D2BE143D-75C0-F590-7A8C-62026EC80546}"/>
                </a:ext>
              </a:extLst>
            </p:cNvPr>
            <p:cNvSpPr txBox="1"/>
            <p:nvPr/>
          </p:nvSpPr>
          <p:spPr>
            <a:xfrm>
              <a:off x="0" y="-38100"/>
              <a:ext cx="812800" cy="850900"/>
            </a:xfrm>
            <a:prstGeom prst="rect">
              <a:avLst/>
            </a:prstGeom>
          </p:spPr>
          <p:txBody>
            <a:bodyPr lIns="25400" tIns="25400" rIns="25400" bIns="25400" rtlCol="0" anchor="ctr"/>
            <a:lstStyle/>
            <a:p>
              <a:pPr algn="ctr">
                <a:lnSpc>
                  <a:spcPts val="1330"/>
                </a:lnSpc>
              </a:pPr>
              <a:endParaRPr sz="504"/>
            </a:p>
          </p:txBody>
        </p:sp>
      </p:grpSp>
      <p:sp>
        <p:nvSpPr>
          <p:cNvPr id="11" name="TextBox 11">
            <a:extLst>
              <a:ext uri="{FF2B5EF4-FFF2-40B4-BE49-F238E27FC236}">
                <a16:creationId xmlns:a16="http://schemas.microsoft.com/office/drawing/2014/main" id="{F8BA24BA-0E24-8622-441A-E54DB1D08483}"/>
              </a:ext>
            </a:extLst>
          </p:cNvPr>
          <p:cNvSpPr txBox="1"/>
          <p:nvPr/>
        </p:nvSpPr>
        <p:spPr>
          <a:xfrm>
            <a:off x="514350" y="2645830"/>
            <a:ext cx="6809341" cy="403957"/>
          </a:xfrm>
          <a:prstGeom prst="rect">
            <a:avLst/>
          </a:prstGeom>
        </p:spPr>
        <p:txBody>
          <a:bodyPr lIns="0" tIns="0" rIns="0" bIns="0" rtlCol="0" anchor="t">
            <a:spAutoFit/>
          </a:bodyPr>
          <a:lstStyle/>
          <a:p>
            <a:pPr>
              <a:lnSpc>
                <a:spcPts val="2610"/>
              </a:lnSpc>
            </a:pPr>
            <a:r>
              <a:rPr lang="en-US" sz="4000" b="1" dirty="0">
                <a:solidFill>
                  <a:srgbClr val="F2F1F2"/>
                </a:solidFill>
                <a:latin typeface="Avenir Black" panose="02000503020000020003" pitchFamily="2" charset="0"/>
                <a:cs typeface="Poppins" pitchFamily="2" charset="77"/>
              </a:rPr>
              <a:t>Energy Storage Systems:</a:t>
            </a:r>
          </a:p>
        </p:txBody>
      </p:sp>
      <p:sp>
        <p:nvSpPr>
          <p:cNvPr id="13" name="TextBox 12">
            <a:extLst>
              <a:ext uri="{FF2B5EF4-FFF2-40B4-BE49-F238E27FC236}">
                <a16:creationId xmlns:a16="http://schemas.microsoft.com/office/drawing/2014/main" id="{50261755-1F2E-23C8-C4A9-295B4250EA42}"/>
              </a:ext>
            </a:extLst>
          </p:cNvPr>
          <p:cNvSpPr txBox="1"/>
          <p:nvPr/>
        </p:nvSpPr>
        <p:spPr>
          <a:xfrm>
            <a:off x="457200" y="3115888"/>
            <a:ext cx="6096000" cy="584775"/>
          </a:xfrm>
          <a:prstGeom prst="rect">
            <a:avLst/>
          </a:prstGeom>
          <a:noFill/>
        </p:spPr>
        <p:txBody>
          <a:bodyPr wrap="square">
            <a:spAutoFit/>
          </a:bodyPr>
          <a:lstStyle/>
          <a:p>
            <a:r>
              <a:rPr lang="en-US" sz="3200" dirty="0">
                <a:solidFill>
                  <a:srgbClr val="F2F1F2"/>
                </a:solidFill>
                <a:latin typeface="Avenir Medium" panose="02000503020000020003" pitchFamily="2" charset="0"/>
                <a:cs typeface="Poppins" pitchFamily="2" charset="77"/>
              </a:rPr>
              <a:t>Does Size Matter?</a:t>
            </a:r>
          </a:p>
        </p:txBody>
      </p:sp>
      <p:sp>
        <p:nvSpPr>
          <p:cNvPr id="5" name="TextBox 4">
            <a:extLst>
              <a:ext uri="{FF2B5EF4-FFF2-40B4-BE49-F238E27FC236}">
                <a16:creationId xmlns:a16="http://schemas.microsoft.com/office/drawing/2014/main" id="{E6C932C0-CD7E-C135-18D6-D5E75DE36477}"/>
              </a:ext>
            </a:extLst>
          </p:cNvPr>
          <p:cNvSpPr txBox="1"/>
          <p:nvPr/>
        </p:nvSpPr>
        <p:spPr>
          <a:xfrm>
            <a:off x="8610600" y="6400800"/>
            <a:ext cx="533400" cy="307777"/>
          </a:xfrm>
          <a:prstGeom prst="rect">
            <a:avLst/>
          </a:prstGeom>
          <a:noFill/>
        </p:spPr>
        <p:txBody>
          <a:bodyPr wrap="square" rtlCol="0">
            <a:spAutoFit/>
          </a:bodyPr>
          <a:lstStyle/>
          <a:p>
            <a:fld id="{D32CD72E-A3AC-6C42-B310-42A3D9F030FC}" type="slidenum">
              <a:rPr lang="en-US" sz="1400" b="1" smtClean="0">
                <a:latin typeface="Nunito" pitchFamily="2" charset="77"/>
              </a:rPr>
              <a:t>10</a:t>
            </a:fld>
            <a:endParaRPr lang="en-US" sz="1400" b="1" dirty="0">
              <a:latin typeface="Nunito" pitchFamily="2" charset="77"/>
            </a:endParaRPr>
          </a:p>
        </p:txBody>
      </p:sp>
      <p:sp>
        <p:nvSpPr>
          <p:cNvPr id="12" name="Freeform 6">
            <a:extLst>
              <a:ext uri="{FF2B5EF4-FFF2-40B4-BE49-F238E27FC236}">
                <a16:creationId xmlns:a16="http://schemas.microsoft.com/office/drawing/2014/main" id="{BBB74360-62E0-81E9-7660-2DF6D9A21CE9}"/>
              </a:ext>
            </a:extLst>
          </p:cNvPr>
          <p:cNvSpPr>
            <a:spLocks noChangeAspect="1"/>
          </p:cNvSpPr>
          <p:nvPr/>
        </p:nvSpPr>
        <p:spPr>
          <a:xfrm>
            <a:off x="6906115" y="6345471"/>
            <a:ext cx="1552085" cy="360129"/>
          </a:xfrm>
          <a:custGeom>
            <a:avLst/>
            <a:gdLst/>
            <a:ahLst/>
            <a:cxnLst/>
            <a:rect l="l" t="t" r="r" b="b"/>
            <a:pathLst>
              <a:path w="2447355" h="567858">
                <a:moveTo>
                  <a:pt x="0" y="0"/>
                </a:moveTo>
                <a:lnTo>
                  <a:pt x="2447355" y="0"/>
                </a:lnTo>
                <a:lnTo>
                  <a:pt x="2447355" y="567857"/>
                </a:lnTo>
                <a:lnTo>
                  <a:pt x="0" y="567857"/>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en-US" sz="504" dirty="0"/>
          </a:p>
        </p:txBody>
      </p:sp>
    </p:spTree>
    <p:extLst>
      <p:ext uri="{BB962C8B-B14F-4D97-AF65-F5344CB8AC3E}">
        <p14:creationId xmlns:p14="http://schemas.microsoft.com/office/powerpoint/2010/main" val="2806386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C344D6-0D16-B0D6-9F1C-FF5667309EC7}"/>
            </a:ext>
          </a:extLst>
        </p:cNvPr>
        <p:cNvGrpSpPr/>
        <p:nvPr/>
      </p:nvGrpSpPr>
      <p:grpSpPr>
        <a:xfrm>
          <a:off x="0" y="0"/>
          <a:ext cx="0" cy="0"/>
          <a:chOff x="0" y="0"/>
          <a:chExt cx="0" cy="0"/>
        </a:xfrm>
      </p:grpSpPr>
      <p:grpSp>
        <p:nvGrpSpPr>
          <p:cNvPr id="7" name="Group 7">
            <a:extLst>
              <a:ext uri="{FF2B5EF4-FFF2-40B4-BE49-F238E27FC236}">
                <a16:creationId xmlns:a16="http://schemas.microsoft.com/office/drawing/2014/main" id="{2BCC3903-571D-9A1D-35FD-B0721FADF617}"/>
              </a:ext>
            </a:extLst>
          </p:cNvPr>
          <p:cNvGrpSpPr/>
          <p:nvPr/>
        </p:nvGrpSpPr>
        <p:grpSpPr>
          <a:xfrm>
            <a:off x="514350" y="1885621"/>
            <a:ext cx="8134765" cy="3000878"/>
            <a:chOff x="0" y="0"/>
            <a:chExt cx="4284979" cy="1580709"/>
          </a:xfrm>
        </p:grpSpPr>
        <p:sp>
          <p:nvSpPr>
            <p:cNvPr id="8" name="Freeform 8">
              <a:extLst>
                <a:ext uri="{FF2B5EF4-FFF2-40B4-BE49-F238E27FC236}">
                  <a16:creationId xmlns:a16="http://schemas.microsoft.com/office/drawing/2014/main" id="{B53A80C8-ED0D-7FA8-73EE-5BC2C09CD1D8}"/>
                </a:ext>
              </a:extLst>
            </p:cNvPr>
            <p:cNvSpPr/>
            <p:nvPr/>
          </p:nvSpPr>
          <p:spPr>
            <a:xfrm>
              <a:off x="0" y="0"/>
              <a:ext cx="4284979" cy="1580709"/>
            </a:xfrm>
            <a:custGeom>
              <a:avLst/>
              <a:gdLst/>
              <a:ahLst/>
              <a:cxnLst/>
              <a:rect l="l" t="t" r="r" b="b"/>
              <a:pathLst>
                <a:path w="4284979" h="1580709">
                  <a:moveTo>
                    <a:pt x="0" y="0"/>
                  </a:moveTo>
                  <a:lnTo>
                    <a:pt x="4284979" y="0"/>
                  </a:lnTo>
                  <a:lnTo>
                    <a:pt x="4284979" y="1580709"/>
                  </a:lnTo>
                  <a:lnTo>
                    <a:pt x="0" y="1580709"/>
                  </a:lnTo>
                  <a:close/>
                </a:path>
              </a:pathLst>
            </a:custGeom>
            <a:solidFill>
              <a:srgbClr val="FFFFFF"/>
            </a:solidFill>
            <a:ln cap="sq">
              <a:noFill/>
              <a:prstDash val="solid"/>
              <a:miter/>
            </a:ln>
          </p:spPr>
          <p:txBody>
            <a:bodyPr/>
            <a:lstStyle/>
            <a:p>
              <a:endParaRPr lang="en-US" sz="504"/>
            </a:p>
          </p:txBody>
        </p:sp>
        <p:sp>
          <p:nvSpPr>
            <p:cNvPr id="9" name="TextBox 9">
              <a:extLst>
                <a:ext uri="{FF2B5EF4-FFF2-40B4-BE49-F238E27FC236}">
                  <a16:creationId xmlns:a16="http://schemas.microsoft.com/office/drawing/2014/main" id="{C37596C7-181E-4694-3702-127311F04538}"/>
                </a:ext>
              </a:extLst>
            </p:cNvPr>
            <p:cNvSpPr txBox="1"/>
            <p:nvPr/>
          </p:nvSpPr>
          <p:spPr>
            <a:xfrm>
              <a:off x="0" y="-38100"/>
              <a:ext cx="812800" cy="850900"/>
            </a:xfrm>
            <a:prstGeom prst="rect">
              <a:avLst/>
            </a:prstGeom>
          </p:spPr>
          <p:txBody>
            <a:bodyPr lIns="25400" tIns="25400" rIns="25400" bIns="25400" rtlCol="0" anchor="ctr"/>
            <a:lstStyle/>
            <a:p>
              <a:pPr algn="ctr">
                <a:lnSpc>
                  <a:spcPts val="1330"/>
                </a:lnSpc>
              </a:pPr>
              <a:endParaRPr sz="504"/>
            </a:p>
          </p:txBody>
        </p:sp>
      </p:grpSp>
      <p:grpSp>
        <p:nvGrpSpPr>
          <p:cNvPr id="13" name="Group 2">
            <a:extLst>
              <a:ext uri="{FF2B5EF4-FFF2-40B4-BE49-F238E27FC236}">
                <a16:creationId xmlns:a16="http://schemas.microsoft.com/office/drawing/2014/main" id="{0D574B4C-37F3-C2C4-A905-7D067715816F}"/>
              </a:ext>
            </a:extLst>
          </p:cNvPr>
          <p:cNvGrpSpPr/>
          <p:nvPr/>
        </p:nvGrpSpPr>
        <p:grpSpPr>
          <a:xfrm>
            <a:off x="0" y="6172199"/>
            <a:ext cx="9144000" cy="685801"/>
            <a:chOff x="0" y="0"/>
            <a:chExt cx="4816593" cy="263407"/>
          </a:xfrm>
        </p:grpSpPr>
        <p:sp>
          <p:nvSpPr>
            <p:cNvPr id="14" name="Freeform 3">
              <a:extLst>
                <a:ext uri="{FF2B5EF4-FFF2-40B4-BE49-F238E27FC236}">
                  <a16:creationId xmlns:a16="http://schemas.microsoft.com/office/drawing/2014/main" id="{451DB245-2878-F65C-410F-89951AE758B8}"/>
                </a:ext>
              </a:extLst>
            </p:cNvPr>
            <p:cNvSpPr/>
            <p:nvPr/>
          </p:nvSpPr>
          <p:spPr>
            <a:xfrm>
              <a:off x="0" y="0"/>
              <a:ext cx="4816592" cy="263407"/>
            </a:xfrm>
            <a:custGeom>
              <a:avLst/>
              <a:gdLst/>
              <a:ahLst/>
              <a:cxnLst/>
              <a:rect l="l" t="t" r="r" b="b"/>
              <a:pathLst>
                <a:path w="4816592" h="263407">
                  <a:moveTo>
                    <a:pt x="0" y="0"/>
                  </a:moveTo>
                  <a:lnTo>
                    <a:pt x="4816592" y="0"/>
                  </a:lnTo>
                  <a:lnTo>
                    <a:pt x="4816592" y="263407"/>
                  </a:lnTo>
                  <a:lnTo>
                    <a:pt x="0" y="263407"/>
                  </a:lnTo>
                  <a:close/>
                </a:path>
              </a:pathLst>
            </a:custGeom>
            <a:solidFill>
              <a:srgbClr val="F2F1F2"/>
            </a:solidFill>
          </p:spPr>
          <p:txBody>
            <a:bodyPr/>
            <a:lstStyle/>
            <a:p>
              <a:endParaRPr lang="en-US" sz="504"/>
            </a:p>
          </p:txBody>
        </p:sp>
        <p:sp>
          <p:nvSpPr>
            <p:cNvPr id="15" name="TextBox 4">
              <a:extLst>
                <a:ext uri="{FF2B5EF4-FFF2-40B4-BE49-F238E27FC236}">
                  <a16:creationId xmlns:a16="http://schemas.microsoft.com/office/drawing/2014/main" id="{683201F2-9A29-FE69-A3C5-0ECAB3649350}"/>
                </a:ext>
              </a:extLst>
            </p:cNvPr>
            <p:cNvSpPr txBox="1"/>
            <p:nvPr/>
          </p:nvSpPr>
          <p:spPr>
            <a:xfrm>
              <a:off x="0" y="-38100"/>
              <a:ext cx="812800" cy="850900"/>
            </a:xfrm>
            <a:prstGeom prst="rect">
              <a:avLst/>
            </a:prstGeom>
          </p:spPr>
          <p:txBody>
            <a:bodyPr lIns="25400" tIns="25400" rIns="25400" bIns="25400" rtlCol="0" anchor="ctr"/>
            <a:lstStyle/>
            <a:p>
              <a:pPr>
                <a:lnSpc>
                  <a:spcPts val="1330"/>
                </a:lnSpc>
              </a:pPr>
              <a:endParaRPr sz="504"/>
            </a:p>
          </p:txBody>
        </p:sp>
      </p:grpSp>
      <p:grpSp>
        <p:nvGrpSpPr>
          <p:cNvPr id="4" name="Group 7">
            <a:extLst>
              <a:ext uri="{FF2B5EF4-FFF2-40B4-BE49-F238E27FC236}">
                <a16:creationId xmlns:a16="http://schemas.microsoft.com/office/drawing/2014/main" id="{E00159D1-3F4A-A8A5-549F-D834138E3445}"/>
              </a:ext>
            </a:extLst>
          </p:cNvPr>
          <p:cNvGrpSpPr/>
          <p:nvPr/>
        </p:nvGrpSpPr>
        <p:grpSpPr>
          <a:xfrm>
            <a:off x="0" y="0"/>
            <a:ext cx="457200" cy="6858000"/>
            <a:chOff x="0" y="0"/>
            <a:chExt cx="2015958" cy="1626387"/>
          </a:xfrm>
        </p:grpSpPr>
        <p:sp>
          <p:nvSpPr>
            <p:cNvPr id="5" name="Freeform 8">
              <a:extLst>
                <a:ext uri="{FF2B5EF4-FFF2-40B4-BE49-F238E27FC236}">
                  <a16:creationId xmlns:a16="http://schemas.microsoft.com/office/drawing/2014/main" id="{1975966D-67B6-1C8E-F568-B81C3BD0A73D}"/>
                </a:ext>
              </a:extLst>
            </p:cNvPr>
            <p:cNvSpPr/>
            <p:nvPr/>
          </p:nvSpPr>
          <p:spPr>
            <a:xfrm>
              <a:off x="0" y="0"/>
              <a:ext cx="2015958" cy="1626387"/>
            </a:xfrm>
            <a:custGeom>
              <a:avLst/>
              <a:gdLst/>
              <a:ahLst/>
              <a:cxnLst/>
              <a:rect l="l" t="t" r="r" b="b"/>
              <a:pathLst>
                <a:path w="2015958" h="1626387">
                  <a:moveTo>
                    <a:pt x="0" y="0"/>
                  </a:moveTo>
                  <a:lnTo>
                    <a:pt x="2015958" y="0"/>
                  </a:lnTo>
                  <a:lnTo>
                    <a:pt x="2015958" y="1626387"/>
                  </a:lnTo>
                  <a:lnTo>
                    <a:pt x="0" y="1626387"/>
                  </a:lnTo>
                  <a:close/>
                </a:path>
              </a:pathLst>
            </a:custGeom>
            <a:solidFill>
              <a:srgbClr val="0C2A5A"/>
            </a:solidFill>
          </p:spPr>
          <p:txBody>
            <a:bodyPr/>
            <a:lstStyle/>
            <a:p>
              <a:endParaRPr lang="en-US" sz="504"/>
            </a:p>
          </p:txBody>
        </p:sp>
        <p:sp>
          <p:nvSpPr>
            <p:cNvPr id="6" name="TextBox 9">
              <a:extLst>
                <a:ext uri="{FF2B5EF4-FFF2-40B4-BE49-F238E27FC236}">
                  <a16:creationId xmlns:a16="http://schemas.microsoft.com/office/drawing/2014/main" id="{AB487172-770C-F255-7D13-EEAA39684958}"/>
                </a:ext>
              </a:extLst>
            </p:cNvPr>
            <p:cNvSpPr txBox="1"/>
            <p:nvPr/>
          </p:nvSpPr>
          <p:spPr>
            <a:xfrm>
              <a:off x="0" y="-38100"/>
              <a:ext cx="812800" cy="850900"/>
            </a:xfrm>
            <a:prstGeom prst="rect">
              <a:avLst/>
            </a:prstGeom>
          </p:spPr>
          <p:txBody>
            <a:bodyPr lIns="25400" tIns="25400" rIns="25400" bIns="25400" rtlCol="0" anchor="ctr"/>
            <a:lstStyle/>
            <a:p>
              <a:pPr algn="ctr">
                <a:lnSpc>
                  <a:spcPts val="1330"/>
                </a:lnSpc>
              </a:pPr>
              <a:endParaRPr sz="504"/>
            </a:p>
          </p:txBody>
        </p:sp>
      </p:grpSp>
      <p:sp>
        <p:nvSpPr>
          <p:cNvPr id="10" name="TextBox 10">
            <a:extLst>
              <a:ext uri="{FF2B5EF4-FFF2-40B4-BE49-F238E27FC236}">
                <a16:creationId xmlns:a16="http://schemas.microsoft.com/office/drawing/2014/main" id="{B63303ED-318E-39CA-AAE9-9082BE238C7D}"/>
              </a:ext>
            </a:extLst>
          </p:cNvPr>
          <p:cNvSpPr txBox="1"/>
          <p:nvPr/>
        </p:nvSpPr>
        <p:spPr>
          <a:xfrm>
            <a:off x="1295400" y="533401"/>
            <a:ext cx="7086600" cy="307777"/>
          </a:xfrm>
          <a:prstGeom prst="rect">
            <a:avLst/>
          </a:prstGeom>
        </p:spPr>
        <p:txBody>
          <a:bodyPr wrap="square" lIns="0" tIns="0" rIns="0" bIns="0" rtlCol="0" anchor="t">
            <a:spAutoFit/>
          </a:bodyPr>
          <a:lstStyle/>
          <a:p>
            <a:r>
              <a:rPr lang="en-US" altLang="zh-CN" sz="2000" b="1" kern="100" dirty="0">
                <a:effectLst/>
                <a:latin typeface="Poppins" pitchFamily="2" charset="77"/>
                <a:ea typeface="等线" panose="02010600030101010101" pitchFamily="2" charset="-122"/>
                <a:cs typeface="Poppins" pitchFamily="2" charset="77"/>
              </a:rPr>
              <a:t>Tesla Development History of Cylindrical Batteries</a:t>
            </a:r>
            <a:endParaRPr lang="en-US" sz="2000" dirty="0">
              <a:latin typeface="Poppins" pitchFamily="2" charset="77"/>
              <a:cs typeface="Poppins" pitchFamily="2" charset="77"/>
            </a:endParaRPr>
          </a:p>
        </p:txBody>
      </p:sp>
      <p:pic>
        <p:nvPicPr>
          <p:cNvPr id="2" name="图片 7" descr="C:/Users/admin/Desktop/马法兴/圆柱电池发展_画板 1 副本 4.png圆柱电池发展_画板 1 副本 4">
            <a:extLst>
              <a:ext uri="{FF2B5EF4-FFF2-40B4-BE49-F238E27FC236}">
                <a16:creationId xmlns:a16="http://schemas.microsoft.com/office/drawing/2014/main" id="{9762B859-C78E-7CF6-58C5-1706815A8DDA}"/>
              </a:ext>
            </a:extLst>
          </p:cNvPr>
          <p:cNvPicPr>
            <a:picLocks noChangeAspect="1"/>
          </p:cNvPicPr>
          <p:nvPr/>
        </p:nvPicPr>
        <p:blipFill>
          <a:blip r:embed="rId2"/>
          <a:srcRect l="12003" t="2" r="6621" b="2"/>
          <a:stretch/>
        </p:blipFill>
        <p:spPr>
          <a:xfrm>
            <a:off x="914400" y="844816"/>
            <a:ext cx="7620000" cy="3121075"/>
          </a:xfrm>
          <a:prstGeom prst="rect">
            <a:avLst/>
          </a:prstGeom>
        </p:spPr>
      </p:pic>
      <p:sp>
        <p:nvSpPr>
          <p:cNvPr id="3" name="文本框 5">
            <a:extLst>
              <a:ext uri="{FF2B5EF4-FFF2-40B4-BE49-F238E27FC236}">
                <a16:creationId xmlns:a16="http://schemas.microsoft.com/office/drawing/2014/main" id="{BB983763-9D11-0F88-4C3C-0C7DAD95A2F3}"/>
              </a:ext>
            </a:extLst>
          </p:cNvPr>
          <p:cNvSpPr txBox="1"/>
          <p:nvPr/>
        </p:nvSpPr>
        <p:spPr>
          <a:xfrm>
            <a:off x="362585" y="3657600"/>
            <a:ext cx="1161415" cy="784830"/>
          </a:xfrm>
          <a:prstGeom prst="rect">
            <a:avLst/>
          </a:prstGeom>
          <a:noFill/>
        </p:spPr>
        <p:txBody>
          <a:bodyPr wrap="square" rtlCol="0">
            <a:spAutoFit/>
          </a:bodyPr>
          <a:lstStyle/>
          <a:p>
            <a:pPr algn="r"/>
            <a:r>
              <a:rPr lang="en-US" altLang="zh-CN" sz="900" b="1" dirty="0">
                <a:latin typeface="Aptos" panose="020B0004020202020204" pitchFamily="34" charset="0"/>
              </a:rPr>
              <a:t>Size:</a:t>
            </a:r>
          </a:p>
          <a:p>
            <a:pPr algn="r"/>
            <a:r>
              <a:rPr lang="en-US" altLang="zh-CN" sz="900" b="1" dirty="0">
                <a:latin typeface="Aptos" panose="020B0004020202020204" pitchFamily="34" charset="0"/>
              </a:rPr>
              <a:t>Type:</a:t>
            </a:r>
          </a:p>
          <a:p>
            <a:pPr algn="r"/>
            <a:r>
              <a:rPr lang="en-US" altLang="zh-CN" sz="900" b="1" dirty="0">
                <a:latin typeface="Aptos" panose="020B0004020202020204" pitchFamily="34" charset="0"/>
              </a:rPr>
              <a:t>Year:</a:t>
            </a:r>
          </a:p>
          <a:p>
            <a:pPr algn="r"/>
            <a:r>
              <a:rPr lang="en-US" altLang="zh-CN" sz="900" b="1" dirty="0">
                <a:latin typeface="Aptos" panose="020B0004020202020204" pitchFamily="34" charset="0"/>
              </a:rPr>
              <a:t>Manufacturer:</a:t>
            </a:r>
          </a:p>
          <a:p>
            <a:pPr algn="r"/>
            <a:r>
              <a:rPr lang="en-US" altLang="zh-CN" sz="900" b="1" dirty="0">
                <a:latin typeface="Aptos" panose="020B0004020202020204" pitchFamily="34" charset="0"/>
              </a:rPr>
              <a:t>Application:</a:t>
            </a:r>
          </a:p>
        </p:txBody>
      </p:sp>
      <p:sp>
        <p:nvSpPr>
          <p:cNvPr id="17" name="文本框 6">
            <a:extLst>
              <a:ext uri="{FF2B5EF4-FFF2-40B4-BE49-F238E27FC236}">
                <a16:creationId xmlns:a16="http://schemas.microsoft.com/office/drawing/2014/main" id="{EF1C1C02-E992-F1E1-8E8D-FF3E179A4A3E}"/>
              </a:ext>
            </a:extLst>
          </p:cNvPr>
          <p:cNvSpPr txBox="1"/>
          <p:nvPr/>
        </p:nvSpPr>
        <p:spPr>
          <a:xfrm>
            <a:off x="1524000" y="3657600"/>
            <a:ext cx="1161415" cy="922020"/>
          </a:xfrm>
          <a:prstGeom prst="rect">
            <a:avLst/>
          </a:prstGeom>
          <a:noFill/>
        </p:spPr>
        <p:txBody>
          <a:bodyPr wrap="square" rtlCol="0">
            <a:spAutoFit/>
          </a:bodyPr>
          <a:lstStyle/>
          <a:p>
            <a:pPr algn="ctr"/>
            <a:r>
              <a:rPr lang="en-US" altLang="zh-CN" sz="900" dirty="0">
                <a:latin typeface="Aptos" panose="020B0004020202020204" pitchFamily="34" charset="0"/>
              </a:rPr>
              <a:t>1865</a:t>
            </a:r>
          </a:p>
          <a:p>
            <a:pPr algn="ctr"/>
            <a:r>
              <a:rPr lang="en-US" altLang="zh-CN" sz="900" dirty="0">
                <a:latin typeface="Aptos" panose="020B0004020202020204" pitchFamily="34" charset="0"/>
              </a:rPr>
              <a:t>Lithium Ion Battery</a:t>
            </a:r>
          </a:p>
          <a:p>
            <a:pPr algn="ctr"/>
            <a:r>
              <a:rPr lang="en-US" altLang="zh-CN" sz="900" dirty="0">
                <a:latin typeface="Aptos" panose="020B0004020202020204" pitchFamily="34" charset="0"/>
              </a:rPr>
              <a:t>1990</a:t>
            </a:r>
          </a:p>
          <a:p>
            <a:pPr algn="ctr"/>
            <a:r>
              <a:rPr lang="en-US" altLang="zh-CN" sz="900" dirty="0">
                <a:latin typeface="Aptos" panose="020B0004020202020204" pitchFamily="34" charset="0"/>
              </a:rPr>
              <a:t>Sony</a:t>
            </a:r>
          </a:p>
          <a:p>
            <a:pPr algn="ctr"/>
            <a:r>
              <a:rPr lang="en-US" altLang="zh-CN" sz="900" dirty="0">
                <a:latin typeface="Aptos" panose="020B0004020202020204" pitchFamily="34" charset="0"/>
              </a:rPr>
              <a:t>Tesla Roadster</a:t>
            </a:r>
          </a:p>
          <a:p>
            <a:pPr algn="ctr"/>
            <a:r>
              <a:rPr lang="en-US" altLang="zh-CN" sz="900" dirty="0">
                <a:latin typeface="Aptos" panose="020B0004020202020204" pitchFamily="34" charset="0"/>
              </a:rPr>
              <a:t>Energy Storage</a:t>
            </a:r>
          </a:p>
        </p:txBody>
      </p:sp>
      <p:sp>
        <p:nvSpPr>
          <p:cNvPr id="18" name="文本框 10">
            <a:extLst>
              <a:ext uri="{FF2B5EF4-FFF2-40B4-BE49-F238E27FC236}">
                <a16:creationId xmlns:a16="http://schemas.microsoft.com/office/drawing/2014/main" id="{CB024CDC-5780-DBB4-0635-1971052548B5}"/>
              </a:ext>
            </a:extLst>
          </p:cNvPr>
          <p:cNvSpPr txBox="1"/>
          <p:nvPr/>
        </p:nvSpPr>
        <p:spPr>
          <a:xfrm>
            <a:off x="3733800" y="3657600"/>
            <a:ext cx="1497330" cy="922020"/>
          </a:xfrm>
          <a:prstGeom prst="rect">
            <a:avLst/>
          </a:prstGeom>
          <a:noFill/>
        </p:spPr>
        <p:txBody>
          <a:bodyPr wrap="square" rtlCol="0">
            <a:spAutoFit/>
          </a:bodyPr>
          <a:lstStyle/>
          <a:p>
            <a:pPr algn="ctr"/>
            <a:r>
              <a:rPr lang="en-US" altLang="zh-CN" sz="900" dirty="0">
                <a:latin typeface="Aptos" panose="020B0004020202020204" pitchFamily="34" charset="0"/>
              </a:rPr>
              <a:t>2170</a:t>
            </a:r>
          </a:p>
          <a:p>
            <a:pPr algn="ctr"/>
            <a:r>
              <a:rPr lang="en-US" altLang="zh-CN" sz="900" dirty="0">
                <a:latin typeface="Aptos" panose="020B0004020202020204" pitchFamily="34" charset="0"/>
              </a:rPr>
              <a:t>Lithium Ion Battery</a:t>
            </a:r>
          </a:p>
          <a:p>
            <a:pPr algn="ctr"/>
            <a:r>
              <a:rPr lang="en-US" altLang="zh-CN" sz="900" dirty="0">
                <a:latin typeface="Aptos" panose="020B0004020202020204" pitchFamily="34" charset="0"/>
              </a:rPr>
              <a:t>2017</a:t>
            </a:r>
          </a:p>
          <a:p>
            <a:pPr algn="ctr"/>
            <a:r>
              <a:rPr lang="en-US" altLang="zh-CN" sz="900" dirty="0">
                <a:latin typeface="Aptos" panose="020B0004020202020204" pitchFamily="34" charset="0"/>
              </a:rPr>
              <a:t>Tesla and Panasonic</a:t>
            </a:r>
          </a:p>
          <a:p>
            <a:pPr algn="ctr"/>
            <a:r>
              <a:rPr lang="en-US" altLang="zh-CN" sz="900" dirty="0">
                <a:latin typeface="Aptos" panose="020B0004020202020204" pitchFamily="34" charset="0"/>
              </a:rPr>
              <a:t>Tesla Model 3</a:t>
            </a:r>
          </a:p>
          <a:p>
            <a:pPr algn="ctr"/>
            <a:r>
              <a:rPr lang="en-US" altLang="zh-CN" sz="900" dirty="0">
                <a:latin typeface="Aptos" panose="020B0004020202020204" pitchFamily="34" charset="0"/>
              </a:rPr>
              <a:t>Energy Storage</a:t>
            </a:r>
          </a:p>
        </p:txBody>
      </p:sp>
      <p:sp>
        <p:nvSpPr>
          <p:cNvPr id="19" name="文本框 11">
            <a:extLst>
              <a:ext uri="{FF2B5EF4-FFF2-40B4-BE49-F238E27FC236}">
                <a16:creationId xmlns:a16="http://schemas.microsoft.com/office/drawing/2014/main" id="{C49EF2B8-6DC6-3FF8-E6EE-4A7EDCCE0030}"/>
              </a:ext>
            </a:extLst>
          </p:cNvPr>
          <p:cNvSpPr txBox="1"/>
          <p:nvPr/>
        </p:nvSpPr>
        <p:spPr>
          <a:xfrm>
            <a:off x="6046470" y="3657600"/>
            <a:ext cx="1497330" cy="922020"/>
          </a:xfrm>
          <a:prstGeom prst="rect">
            <a:avLst/>
          </a:prstGeom>
          <a:noFill/>
        </p:spPr>
        <p:txBody>
          <a:bodyPr wrap="square" rtlCol="0">
            <a:spAutoFit/>
          </a:bodyPr>
          <a:lstStyle/>
          <a:p>
            <a:pPr algn="ctr"/>
            <a:r>
              <a:rPr lang="en-US" altLang="zh-CN" sz="900" dirty="0">
                <a:latin typeface="Aptos" panose="020B0004020202020204" pitchFamily="34" charset="0"/>
              </a:rPr>
              <a:t>4680</a:t>
            </a:r>
          </a:p>
          <a:p>
            <a:pPr algn="ctr"/>
            <a:r>
              <a:rPr lang="en-US" altLang="zh-CN" sz="900" dirty="0">
                <a:latin typeface="Aptos" panose="020B0004020202020204" pitchFamily="34" charset="0"/>
              </a:rPr>
              <a:t>Lithium Ion Battery</a:t>
            </a:r>
          </a:p>
          <a:p>
            <a:pPr algn="ctr"/>
            <a:r>
              <a:rPr lang="en-US" altLang="zh-CN" sz="900" dirty="0">
                <a:latin typeface="Aptos" panose="020B0004020202020204" pitchFamily="34" charset="0"/>
              </a:rPr>
              <a:t>2020</a:t>
            </a:r>
          </a:p>
          <a:p>
            <a:pPr algn="ctr"/>
            <a:r>
              <a:rPr lang="en-US" altLang="zh-CN" sz="900" dirty="0">
                <a:latin typeface="Aptos" panose="020B0004020202020204" pitchFamily="34" charset="0"/>
              </a:rPr>
              <a:t>Tesla </a:t>
            </a:r>
          </a:p>
          <a:p>
            <a:pPr algn="ctr"/>
            <a:r>
              <a:rPr lang="en-US" altLang="zh-CN" sz="900" dirty="0">
                <a:latin typeface="Aptos" panose="020B0004020202020204" pitchFamily="34" charset="0"/>
              </a:rPr>
              <a:t>Tesla Model Y</a:t>
            </a:r>
          </a:p>
          <a:p>
            <a:pPr algn="ctr"/>
            <a:r>
              <a:rPr lang="en-US" altLang="zh-CN" sz="900" dirty="0">
                <a:latin typeface="Aptos" panose="020B0004020202020204" pitchFamily="34" charset="0"/>
              </a:rPr>
              <a:t>Energy Storage</a:t>
            </a:r>
          </a:p>
        </p:txBody>
      </p:sp>
      <p:sp>
        <p:nvSpPr>
          <p:cNvPr id="20" name="TextBox 19">
            <a:extLst>
              <a:ext uri="{FF2B5EF4-FFF2-40B4-BE49-F238E27FC236}">
                <a16:creationId xmlns:a16="http://schemas.microsoft.com/office/drawing/2014/main" id="{B013BDC5-5515-2FA4-E16D-569FE06C1D40}"/>
              </a:ext>
            </a:extLst>
          </p:cNvPr>
          <p:cNvSpPr txBox="1"/>
          <p:nvPr/>
        </p:nvSpPr>
        <p:spPr>
          <a:xfrm>
            <a:off x="685800" y="4800600"/>
            <a:ext cx="7920880" cy="369332"/>
          </a:xfrm>
          <a:prstGeom prst="rect">
            <a:avLst/>
          </a:prstGeom>
          <a:noFill/>
        </p:spPr>
        <p:txBody>
          <a:bodyPr wrap="square" rtlCol="0">
            <a:spAutoFit/>
          </a:bodyPr>
          <a:lstStyle/>
          <a:p>
            <a:pPr algn="ctr"/>
            <a:r>
              <a:rPr lang="en-US" altLang="zh-CN" sz="1800" b="1" kern="100" dirty="0">
                <a:solidFill>
                  <a:schemeClr val="tx1">
                    <a:lumMod val="75000"/>
                    <a:lumOff val="25000"/>
                  </a:schemeClr>
                </a:solidFill>
                <a:effectLst/>
                <a:latin typeface="Nunito" pitchFamily="2" charset="77"/>
                <a:ea typeface="等线" panose="02010600030101010101" pitchFamily="2" charset="-122"/>
                <a:cs typeface="Times New Roman" panose="02020603050405020304" pitchFamily="18" charset="0"/>
              </a:rPr>
              <a:t>This is an 8-fold increase in battery volume over a 30 year span.</a:t>
            </a:r>
          </a:p>
        </p:txBody>
      </p:sp>
      <p:sp>
        <p:nvSpPr>
          <p:cNvPr id="11" name="TextBox 10">
            <a:extLst>
              <a:ext uri="{FF2B5EF4-FFF2-40B4-BE49-F238E27FC236}">
                <a16:creationId xmlns:a16="http://schemas.microsoft.com/office/drawing/2014/main" id="{766CE58D-705F-944F-CE0E-6121BCFB41AD}"/>
              </a:ext>
            </a:extLst>
          </p:cNvPr>
          <p:cNvSpPr txBox="1"/>
          <p:nvPr/>
        </p:nvSpPr>
        <p:spPr>
          <a:xfrm>
            <a:off x="8610600" y="6400800"/>
            <a:ext cx="533400" cy="307777"/>
          </a:xfrm>
          <a:prstGeom prst="rect">
            <a:avLst/>
          </a:prstGeom>
          <a:noFill/>
        </p:spPr>
        <p:txBody>
          <a:bodyPr wrap="square" rtlCol="0">
            <a:spAutoFit/>
          </a:bodyPr>
          <a:lstStyle/>
          <a:p>
            <a:fld id="{D32CD72E-A3AC-6C42-B310-42A3D9F030FC}" type="slidenum">
              <a:rPr lang="en-US" sz="1400" b="1" smtClean="0">
                <a:latin typeface="Nunito" pitchFamily="2" charset="77"/>
              </a:rPr>
              <a:t>11</a:t>
            </a:fld>
            <a:endParaRPr lang="en-US" sz="1400" b="1" dirty="0">
              <a:latin typeface="Nunito" pitchFamily="2" charset="77"/>
            </a:endParaRPr>
          </a:p>
        </p:txBody>
      </p:sp>
      <p:sp>
        <p:nvSpPr>
          <p:cNvPr id="12" name="Freeform 6">
            <a:extLst>
              <a:ext uri="{FF2B5EF4-FFF2-40B4-BE49-F238E27FC236}">
                <a16:creationId xmlns:a16="http://schemas.microsoft.com/office/drawing/2014/main" id="{8D0EE155-C420-26C1-1A99-5D6DDEBA2FC8}"/>
              </a:ext>
            </a:extLst>
          </p:cNvPr>
          <p:cNvSpPr>
            <a:spLocks noChangeAspect="1"/>
          </p:cNvSpPr>
          <p:nvPr/>
        </p:nvSpPr>
        <p:spPr>
          <a:xfrm>
            <a:off x="6906115" y="6345471"/>
            <a:ext cx="1552085" cy="360129"/>
          </a:xfrm>
          <a:custGeom>
            <a:avLst/>
            <a:gdLst/>
            <a:ahLst/>
            <a:cxnLst/>
            <a:rect l="l" t="t" r="r" b="b"/>
            <a:pathLst>
              <a:path w="2447355" h="567858">
                <a:moveTo>
                  <a:pt x="0" y="0"/>
                </a:moveTo>
                <a:lnTo>
                  <a:pt x="2447355" y="0"/>
                </a:lnTo>
                <a:lnTo>
                  <a:pt x="2447355" y="567857"/>
                </a:lnTo>
                <a:lnTo>
                  <a:pt x="0" y="567857"/>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en-US" sz="504" dirty="0"/>
          </a:p>
        </p:txBody>
      </p:sp>
    </p:spTree>
    <p:extLst>
      <p:ext uri="{BB962C8B-B14F-4D97-AF65-F5344CB8AC3E}">
        <p14:creationId xmlns:p14="http://schemas.microsoft.com/office/powerpoint/2010/main" val="1137964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CB1B89-0116-7972-DBEA-02BB2FD6C7BA}"/>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C5509FB6-95FF-C6D4-5C0B-921C6D43CB92}"/>
              </a:ext>
            </a:extLst>
          </p:cNvPr>
          <p:cNvGrpSpPr/>
          <p:nvPr/>
        </p:nvGrpSpPr>
        <p:grpSpPr>
          <a:xfrm>
            <a:off x="0" y="6019801"/>
            <a:ext cx="9144000" cy="838200"/>
            <a:chOff x="0" y="0"/>
            <a:chExt cx="4816593" cy="263407"/>
          </a:xfrm>
        </p:grpSpPr>
        <p:sp>
          <p:nvSpPr>
            <p:cNvPr id="3" name="Freeform 3">
              <a:extLst>
                <a:ext uri="{FF2B5EF4-FFF2-40B4-BE49-F238E27FC236}">
                  <a16:creationId xmlns:a16="http://schemas.microsoft.com/office/drawing/2014/main" id="{BFFCBC1B-C892-A63F-43B5-083E3A8D3193}"/>
                </a:ext>
              </a:extLst>
            </p:cNvPr>
            <p:cNvSpPr/>
            <p:nvPr/>
          </p:nvSpPr>
          <p:spPr>
            <a:xfrm>
              <a:off x="0" y="0"/>
              <a:ext cx="4816592" cy="263407"/>
            </a:xfrm>
            <a:custGeom>
              <a:avLst/>
              <a:gdLst/>
              <a:ahLst/>
              <a:cxnLst/>
              <a:rect l="l" t="t" r="r" b="b"/>
              <a:pathLst>
                <a:path w="4816592" h="263407">
                  <a:moveTo>
                    <a:pt x="0" y="0"/>
                  </a:moveTo>
                  <a:lnTo>
                    <a:pt x="4816592" y="0"/>
                  </a:lnTo>
                  <a:lnTo>
                    <a:pt x="4816592" y="263407"/>
                  </a:lnTo>
                  <a:lnTo>
                    <a:pt x="0" y="263407"/>
                  </a:lnTo>
                  <a:close/>
                </a:path>
              </a:pathLst>
            </a:custGeom>
            <a:solidFill>
              <a:srgbClr val="F2F1F2"/>
            </a:solidFill>
          </p:spPr>
          <p:txBody>
            <a:bodyPr/>
            <a:lstStyle/>
            <a:p>
              <a:endParaRPr lang="en-US" sz="504"/>
            </a:p>
          </p:txBody>
        </p:sp>
        <p:sp>
          <p:nvSpPr>
            <p:cNvPr id="4" name="TextBox 4">
              <a:extLst>
                <a:ext uri="{FF2B5EF4-FFF2-40B4-BE49-F238E27FC236}">
                  <a16:creationId xmlns:a16="http://schemas.microsoft.com/office/drawing/2014/main" id="{1C1CD0CA-1BB1-C819-9213-D64FDEDC9369}"/>
                </a:ext>
              </a:extLst>
            </p:cNvPr>
            <p:cNvSpPr txBox="1"/>
            <p:nvPr/>
          </p:nvSpPr>
          <p:spPr>
            <a:xfrm>
              <a:off x="0" y="-38100"/>
              <a:ext cx="812800" cy="850900"/>
            </a:xfrm>
            <a:prstGeom prst="rect">
              <a:avLst/>
            </a:prstGeom>
          </p:spPr>
          <p:txBody>
            <a:bodyPr lIns="25400" tIns="25400" rIns="25400" bIns="25400" rtlCol="0" anchor="ctr"/>
            <a:lstStyle/>
            <a:p>
              <a:pPr>
                <a:lnSpc>
                  <a:spcPts val="1330"/>
                </a:lnSpc>
              </a:pPr>
              <a:endParaRPr sz="504"/>
            </a:p>
          </p:txBody>
        </p:sp>
      </p:grpSp>
      <p:grpSp>
        <p:nvGrpSpPr>
          <p:cNvPr id="7" name="Group 7">
            <a:extLst>
              <a:ext uri="{FF2B5EF4-FFF2-40B4-BE49-F238E27FC236}">
                <a16:creationId xmlns:a16="http://schemas.microsoft.com/office/drawing/2014/main" id="{6B4217D5-C5B2-DEFD-3DDB-D8730092A08F}"/>
              </a:ext>
            </a:extLst>
          </p:cNvPr>
          <p:cNvGrpSpPr/>
          <p:nvPr/>
        </p:nvGrpSpPr>
        <p:grpSpPr>
          <a:xfrm>
            <a:off x="0" y="0"/>
            <a:ext cx="9144000" cy="6096000"/>
            <a:chOff x="0" y="0"/>
            <a:chExt cx="4816593" cy="2445926"/>
          </a:xfrm>
        </p:grpSpPr>
        <p:sp>
          <p:nvSpPr>
            <p:cNvPr id="8" name="Freeform 8">
              <a:extLst>
                <a:ext uri="{FF2B5EF4-FFF2-40B4-BE49-F238E27FC236}">
                  <a16:creationId xmlns:a16="http://schemas.microsoft.com/office/drawing/2014/main" id="{485465AD-3731-2553-7FFE-5CF2F1547179}"/>
                </a:ext>
              </a:extLst>
            </p:cNvPr>
            <p:cNvSpPr/>
            <p:nvPr/>
          </p:nvSpPr>
          <p:spPr>
            <a:xfrm>
              <a:off x="0" y="0"/>
              <a:ext cx="4816592" cy="2445926"/>
            </a:xfrm>
            <a:custGeom>
              <a:avLst/>
              <a:gdLst/>
              <a:ahLst/>
              <a:cxnLst/>
              <a:rect l="l" t="t" r="r" b="b"/>
              <a:pathLst>
                <a:path w="4816592" h="2445926">
                  <a:moveTo>
                    <a:pt x="0" y="0"/>
                  </a:moveTo>
                  <a:lnTo>
                    <a:pt x="4816592" y="0"/>
                  </a:lnTo>
                  <a:lnTo>
                    <a:pt x="4816592" y="2445926"/>
                  </a:lnTo>
                  <a:lnTo>
                    <a:pt x="0" y="2445926"/>
                  </a:lnTo>
                  <a:close/>
                </a:path>
              </a:pathLst>
            </a:custGeom>
            <a:solidFill>
              <a:srgbClr val="203965"/>
            </a:solidFill>
          </p:spPr>
          <p:txBody>
            <a:bodyPr/>
            <a:lstStyle/>
            <a:p>
              <a:endParaRPr lang="en-US" sz="504" dirty="0"/>
            </a:p>
          </p:txBody>
        </p:sp>
        <p:sp>
          <p:nvSpPr>
            <p:cNvPr id="9" name="TextBox 9">
              <a:extLst>
                <a:ext uri="{FF2B5EF4-FFF2-40B4-BE49-F238E27FC236}">
                  <a16:creationId xmlns:a16="http://schemas.microsoft.com/office/drawing/2014/main" id="{96BCAE2F-806D-14A9-C81E-333C0CC468C2}"/>
                </a:ext>
              </a:extLst>
            </p:cNvPr>
            <p:cNvSpPr txBox="1"/>
            <p:nvPr/>
          </p:nvSpPr>
          <p:spPr>
            <a:xfrm>
              <a:off x="0" y="-38100"/>
              <a:ext cx="812800" cy="850900"/>
            </a:xfrm>
            <a:prstGeom prst="rect">
              <a:avLst/>
            </a:prstGeom>
          </p:spPr>
          <p:txBody>
            <a:bodyPr lIns="25400" tIns="25400" rIns="25400" bIns="25400" rtlCol="0" anchor="ctr"/>
            <a:lstStyle/>
            <a:p>
              <a:pPr algn="ctr">
                <a:lnSpc>
                  <a:spcPts val="1330"/>
                </a:lnSpc>
              </a:pPr>
              <a:endParaRPr sz="504"/>
            </a:p>
          </p:txBody>
        </p:sp>
      </p:grpSp>
      <p:sp>
        <p:nvSpPr>
          <p:cNvPr id="11" name="TextBox 11">
            <a:extLst>
              <a:ext uri="{FF2B5EF4-FFF2-40B4-BE49-F238E27FC236}">
                <a16:creationId xmlns:a16="http://schemas.microsoft.com/office/drawing/2014/main" id="{1AE589EC-D81F-7097-C089-7B0C8BC500E0}"/>
              </a:ext>
            </a:extLst>
          </p:cNvPr>
          <p:cNvSpPr txBox="1"/>
          <p:nvPr/>
        </p:nvSpPr>
        <p:spPr>
          <a:xfrm>
            <a:off x="514350" y="2645830"/>
            <a:ext cx="6809341" cy="403957"/>
          </a:xfrm>
          <a:prstGeom prst="rect">
            <a:avLst/>
          </a:prstGeom>
        </p:spPr>
        <p:txBody>
          <a:bodyPr lIns="0" tIns="0" rIns="0" bIns="0" rtlCol="0" anchor="t">
            <a:spAutoFit/>
          </a:bodyPr>
          <a:lstStyle/>
          <a:p>
            <a:pPr>
              <a:lnSpc>
                <a:spcPts val="2610"/>
              </a:lnSpc>
            </a:pPr>
            <a:r>
              <a:rPr lang="en-US" sz="4000" b="1" dirty="0">
                <a:solidFill>
                  <a:srgbClr val="F2F1F2"/>
                </a:solidFill>
                <a:latin typeface="Avenir Black" panose="02000503020000020003" pitchFamily="2" charset="0"/>
                <a:cs typeface="Poppins" pitchFamily="2" charset="77"/>
              </a:rPr>
              <a:t>Introducing MEGA-SIB:</a:t>
            </a:r>
          </a:p>
        </p:txBody>
      </p:sp>
      <p:sp>
        <p:nvSpPr>
          <p:cNvPr id="13" name="TextBox 12">
            <a:extLst>
              <a:ext uri="{FF2B5EF4-FFF2-40B4-BE49-F238E27FC236}">
                <a16:creationId xmlns:a16="http://schemas.microsoft.com/office/drawing/2014/main" id="{AE668549-4C5C-020F-9F9A-46F658F3324B}"/>
              </a:ext>
            </a:extLst>
          </p:cNvPr>
          <p:cNvSpPr txBox="1"/>
          <p:nvPr/>
        </p:nvSpPr>
        <p:spPr>
          <a:xfrm>
            <a:off x="457200" y="3115888"/>
            <a:ext cx="7239000" cy="1077218"/>
          </a:xfrm>
          <a:prstGeom prst="rect">
            <a:avLst/>
          </a:prstGeom>
          <a:noFill/>
        </p:spPr>
        <p:txBody>
          <a:bodyPr wrap="square">
            <a:spAutoFit/>
          </a:bodyPr>
          <a:lstStyle/>
          <a:p>
            <a:r>
              <a:rPr lang="en-US" altLang="zh-CN" sz="3200" dirty="0">
                <a:solidFill>
                  <a:schemeClr val="bg2"/>
                </a:solidFill>
                <a:latin typeface="Aptos" panose="020B0004020202020204" pitchFamily="34" charset="0"/>
                <a:ea typeface="微软雅黑" panose="020B0503020204020204" charset="-122"/>
                <a:cs typeface="Arial" panose="020B0604020202020204" pitchFamily="34" charset="0"/>
              </a:rPr>
              <a:t>The World's Largest Cylindrical Sodium Ion Battery from </a:t>
            </a:r>
            <a:r>
              <a:rPr lang="en-CA" altLang="zh-CN" sz="3200" dirty="0">
                <a:solidFill>
                  <a:schemeClr val="bg2"/>
                </a:solidFill>
                <a:latin typeface="Aptos" panose="020B0004020202020204" pitchFamily="34" charset="0"/>
                <a:ea typeface="微软雅黑" panose="020B0503020204020204" charset="-122"/>
                <a:cs typeface="Arial" panose="020B0604020202020204" pitchFamily="34" charset="0"/>
              </a:rPr>
              <a:t>Power Ahead Group </a:t>
            </a:r>
            <a:endParaRPr lang="en-US" sz="3200" dirty="0">
              <a:solidFill>
                <a:schemeClr val="bg2"/>
              </a:solidFill>
              <a:latin typeface="Avenir Medium" panose="02000503020000020003" pitchFamily="2" charset="0"/>
              <a:cs typeface="Poppins" pitchFamily="2" charset="77"/>
            </a:endParaRPr>
          </a:p>
        </p:txBody>
      </p:sp>
      <p:sp>
        <p:nvSpPr>
          <p:cNvPr id="5" name="TextBox 4">
            <a:extLst>
              <a:ext uri="{FF2B5EF4-FFF2-40B4-BE49-F238E27FC236}">
                <a16:creationId xmlns:a16="http://schemas.microsoft.com/office/drawing/2014/main" id="{B21DA57D-A947-B7A6-A80F-80E9B2753B88}"/>
              </a:ext>
            </a:extLst>
          </p:cNvPr>
          <p:cNvSpPr txBox="1"/>
          <p:nvPr/>
        </p:nvSpPr>
        <p:spPr>
          <a:xfrm>
            <a:off x="8610600" y="6400800"/>
            <a:ext cx="533400" cy="307777"/>
          </a:xfrm>
          <a:prstGeom prst="rect">
            <a:avLst/>
          </a:prstGeom>
          <a:noFill/>
        </p:spPr>
        <p:txBody>
          <a:bodyPr wrap="square" rtlCol="0">
            <a:spAutoFit/>
          </a:bodyPr>
          <a:lstStyle/>
          <a:p>
            <a:fld id="{D32CD72E-A3AC-6C42-B310-42A3D9F030FC}" type="slidenum">
              <a:rPr lang="en-US" sz="1400" b="1" smtClean="0">
                <a:latin typeface="Nunito" pitchFamily="2" charset="77"/>
              </a:rPr>
              <a:t>12</a:t>
            </a:fld>
            <a:endParaRPr lang="en-US" sz="1400" b="1" dirty="0">
              <a:latin typeface="Nunito" pitchFamily="2" charset="77"/>
            </a:endParaRPr>
          </a:p>
        </p:txBody>
      </p:sp>
      <p:sp>
        <p:nvSpPr>
          <p:cNvPr id="12" name="Freeform 6">
            <a:extLst>
              <a:ext uri="{FF2B5EF4-FFF2-40B4-BE49-F238E27FC236}">
                <a16:creationId xmlns:a16="http://schemas.microsoft.com/office/drawing/2014/main" id="{B3B15A9B-9FC2-B212-F85A-489C4C153D80}"/>
              </a:ext>
            </a:extLst>
          </p:cNvPr>
          <p:cNvSpPr>
            <a:spLocks noChangeAspect="1"/>
          </p:cNvSpPr>
          <p:nvPr/>
        </p:nvSpPr>
        <p:spPr>
          <a:xfrm>
            <a:off x="6906115" y="6345471"/>
            <a:ext cx="1552085" cy="360129"/>
          </a:xfrm>
          <a:custGeom>
            <a:avLst/>
            <a:gdLst/>
            <a:ahLst/>
            <a:cxnLst/>
            <a:rect l="l" t="t" r="r" b="b"/>
            <a:pathLst>
              <a:path w="2447355" h="567858">
                <a:moveTo>
                  <a:pt x="0" y="0"/>
                </a:moveTo>
                <a:lnTo>
                  <a:pt x="2447355" y="0"/>
                </a:lnTo>
                <a:lnTo>
                  <a:pt x="2447355" y="567857"/>
                </a:lnTo>
                <a:lnTo>
                  <a:pt x="0" y="567857"/>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en-US" sz="504" dirty="0"/>
          </a:p>
        </p:txBody>
      </p:sp>
    </p:spTree>
    <p:extLst>
      <p:ext uri="{BB962C8B-B14F-4D97-AF65-F5344CB8AC3E}">
        <p14:creationId xmlns:p14="http://schemas.microsoft.com/office/powerpoint/2010/main" val="2564463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33DFBE-60E2-3F9B-7ED3-F832B6B50E6D}"/>
            </a:ext>
          </a:extLst>
        </p:cNvPr>
        <p:cNvGrpSpPr/>
        <p:nvPr/>
      </p:nvGrpSpPr>
      <p:grpSpPr>
        <a:xfrm>
          <a:off x="0" y="0"/>
          <a:ext cx="0" cy="0"/>
          <a:chOff x="0" y="0"/>
          <a:chExt cx="0" cy="0"/>
        </a:xfrm>
      </p:grpSpPr>
      <p:grpSp>
        <p:nvGrpSpPr>
          <p:cNvPr id="7" name="Group 7">
            <a:extLst>
              <a:ext uri="{FF2B5EF4-FFF2-40B4-BE49-F238E27FC236}">
                <a16:creationId xmlns:a16="http://schemas.microsoft.com/office/drawing/2014/main" id="{70988A38-40DC-5FBD-26FC-39D85BB09EAD}"/>
              </a:ext>
            </a:extLst>
          </p:cNvPr>
          <p:cNvGrpSpPr/>
          <p:nvPr/>
        </p:nvGrpSpPr>
        <p:grpSpPr>
          <a:xfrm>
            <a:off x="514350" y="1885621"/>
            <a:ext cx="8134765" cy="3000878"/>
            <a:chOff x="0" y="0"/>
            <a:chExt cx="4284979" cy="1580709"/>
          </a:xfrm>
        </p:grpSpPr>
        <p:sp>
          <p:nvSpPr>
            <p:cNvPr id="8" name="Freeform 8">
              <a:extLst>
                <a:ext uri="{FF2B5EF4-FFF2-40B4-BE49-F238E27FC236}">
                  <a16:creationId xmlns:a16="http://schemas.microsoft.com/office/drawing/2014/main" id="{8B8EDC15-1375-0D03-9205-7E67153D6955}"/>
                </a:ext>
              </a:extLst>
            </p:cNvPr>
            <p:cNvSpPr/>
            <p:nvPr/>
          </p:nvSpPr>
          <p:spPr>
            <a:xfrm>
              <a:off x="0" y="0"/>
              <a:ext cx="4284979" cy="1580709"/>
            </a:xfrm>
            <a:custGeom>
              <a:avLst/>
              <a:gdLst/>
              <a:ahLst/>
              <a:cxnLst/>
              <a:rect l="l" t="t" r="r" b="b"/>
              <a:pathLst>
                <a:path w="4284979" h="1580709">
                  <a:moveTo>
                    <a:pt x="0" y="0"/>
                  </a:moveTo>
                  <a:lnTo>
                    <a:pt x="4284979" y="0"/>
                  </a:lnTo>
                  <a:lnTo>
                    <a:pt x="4284979" y="1580709"/>
                  </a:lnTo>
                  <a:lnTo>
                    <a:pt x="0" y="1580709"/>
                  </a:lnTo>
                  <a:close/>
                </a:path>
              </a:pathLst>
            </a:custGeom>
            <a:solidFill>
              <a:srgbClr val="FFFFFF"/>
            </a:solidFill>
            <a:ln cap="sq">
              <a:noFill/>
              <a:prstDash val="solid"/>
              <a:miter/>
            </a:ln>
          </p:spPr>
          <p:txBody>
            <a:bodyPr/>
            <a:lstStyle/>
            <a:p>
              <a:endParaRPr lang="en-US" sz="504"/>
            </a:p>
          </p:txBody>
        </p:sp>
        <p:sp>
          <p:nvSpPr>
            <p:cNvPr id="9" name="TextBox 9">
              <a:extLst>
                <a:ext uri="{FF2B5EF4-FFF2-40B4-BE49-F238E27FC236}">
                  <a16:creationId xmlns:a16="http://schemas.microsoft.com/office/drawing/2014/main" id="{C29676EE-2EA4-DF28-DC62-5E205A6CC104}"/>
                </a:ext>
              </a:extLst>
            </p:cNvPr>
            <p:cNvSpPr txBox="1"/>
            <p:nvPr/>
          </p:nvSpPr>
          <p:spPr>
            <a:xfrm>
              <a:off x="0" y="-38100"/>
              <a:ext cx="812800" cy="850900"/>
            </a:xfrm>
            <a:prstGeom prst="rect">
              <a:avLst/>
            </a:prstGeom>
          </p:spPr>
          <p:txBody>
            <a:bodyPr lIns="25400" tIns="25400" rIns="25400" bIns="25400" rtlCol="0" anchor="ctr"/>
            <a:lstStyle/>
            <a:p>
              <a:pPr algn="ctr">
                <a:lnSpc>
                  <a:spcPts val="1330"/>
                </a:lnSpc>
              </a:pPr>
              <a:endParaRPr sz="504"/>
            </a:p>
          </p:txBody>
        </p:sp>
      </p:grpSp>
      <p:grpSp>
        <p:nvGrpSpPr>
          <p:cNvPr id="13" name="Group 2">
            <a:extLst>
              <a:ext uri="{FF2B5EF4-FFF2-40B4-BE49-F238E27FC236}">
                <a16:creationId xmlns:a16="http://schemas.microsoft.com/office/drawing/2014/main" id="{4E7ECC25-C2EB-06E1-BF7D-79B10EA83C4F}"/>
              </a:ext>
            </a:extLst>
          </p:cNvPr>
          <p:cNvGrpSpPr/>
          <p:nvPr/>
        </p:nvGrpSpPr>
        <p:grpSpPr>
          <a:xfrm>
            <a:off x="0" y="6172199"/>
            <a:ext cx="9144000" cy="685801"/>
            <a:chOff x="0" y="0"/>
            <a:chExt cx="4816593" cy="263407"/>
          </a:xfrm>
        </p:grpSpPr>
        <p:sp>
          <p:nvSpPr>
            <p:cNvPr id="14" name="Freeform 3">
              <a:extLst>
                <a:ext uri="{FF2B5EF4-FFF2-40B4-BE49-F238E27FC236}">
                  <a16:creationId xmlns:a16="http://schemas.microsoft.com/office/drawing/2014/main" id="{2031ED8D-B8FC-2DBC-0190-7E7A92C539F1}"/>
                </a:ext>
              </a:extLst>
            </p:cNvPr>
            <p:cNvSpPr/>
            <p:nvPr/>
          </p:nvSpPr>
          <p:spPr>
            <a:xfrm>
              <a:off x="0" y="0"/>
              <a:ext cx="4816592" cy="263407"/>
            </a:xfrm>
            <a:custGeom>
              <a:avLst/>
              <a:gdLst/>
              <a:ahLst/>
              <a:cxnLst/>
              <a:rect l="l" t="t" r="r" b="b"/>
              <a:pathLst>
                <a:path w="4816592" h="263407">
                  <a:moveTo>
                    <a:pt x="0" y="0"/>
                  </a:moveTo>
                  <a:lnTo>
                    <a:pt x="4816592" y="0"/>
                  </a:lnTo>
                  <a:lnTo>
                    <a:pt x="4816592" y="263407"/>
                  </a:lnTo>
                  <a:lnTo>
                    <a:pt x="0" y="263407"/>
                  </a:lnTo>
                  <a:close/>
                </a:path>
              </a:pathLst>
            </a:custGeom>
            <a:solidFill>
              <a:srgbClr val="F2F1F2"/>
            </a:solidFill>
          </p:spPr>
          <p:txBody>
            <a:bodyPr/>
            <a:lstStyle/>
            <a:p>
              <a:endParaRPr lang="en-US" sz="504"/>
            </a:p>
          </p:txBody>
        </p:sp>
        <p:sp>
          <p:nvSpPr>
            <p:cNvPr id="15" name="TextBox 4">
              <a:extLst>
                <a:ext uri="{FF2B5EF4-FFF2-40B4-BE49-F238E27FC236}">
                  <a16:creationId xmlns:a16="http://schemas.microsoft.com/office/drawing/2014/main" id="{C2EB081E-BD1C-248F-DA2A-9D48EC730E2C}"/>
                </a:ext>
              </a:extLst>
            </p:cNvPr>
            <p:cNvSpPr txBox="1"/>
            <p:nvPr/>
          </p:nvSpPr>
          <p:spPr>
            <a:xfrm>
              <a:off x="0" y="-38100"/>
              <a:ext cx="812800" cy="850900"/>
            </a:xfrm>
            <a:prstGeom prst="rect">
              <a:avLst/>
            </a:prstGeom>
          </p:spPr>
          <p:txBody>
            <a:bodyPr lIns="25400" tIns="25400" rIns="25400" bIns="25400" rtlCol="0" anchor="ctr"/>
            <a:lstStyle/>
            <a:p>
              <a:pPr>
                <a:lnSpc>
                  <a:spcPts val="1330"/>
                </a:lnSpc>
              </a:pPr>
              <a:endParaRPr sz="504"/>
            </a:p>
          </p:txBody>
        </p:sp>
      </p:grpSp>
      <p:grpSp>
        <p:nvGrpSpPr>
          <p:cNvPr id="4" name="Group 7">
            <a:extLst>
              <a:ext uri="{FF2B5EF4-FFF2-40B4-BE49-F238E27FC236}">
                <a16:creationId xmlns:a16="http://schemas.microsoft.com/office/drawing/2014/main" id="{908A8962-7656-10BC-6C3D-AE96F74554DF}"/>
              </a:ext>
            </a:extLst>
          </p:cNvPr>
          <p:cNvGrpSpPr/>
          <p:nvPr/>
        </p:nvGrpSpPr>
        <p:grpSpPr>
          <a:xfrm>
            <a:off x="0" y="0"/>
            <a:ext cx="457200" cy="6858000"/>
            <a:chOff x="0" y="0"/>
            <a:chExt cx="2015958" cy="1626387"/>
          </a:xfrm>
        </p:grpSpPr>
        <p:sp>
          <p:nvSpPr>
            <p:cNvPr id="5" name="Freeform 8">
              <a:extLst>
                <a:ext uri="{FF2B5EF4-FFF2-40B4-BE49-F238E27FC236}">
                  <a16:creationId xmlns:a16="http://schemas.microsoft.com/office/drawing/2014/main" id="{7BF9E798-8701-FD8C-470D-14B524AD07AC}"/>
                </a:ext>
              </a:extLst>
            </p:cNvPr>
            <p:cNvSpPr/>
            <p:nvPr/>
          </p:nvSpPr>
          <p:spPr>
            <a:xfrm>
              <a:off x="0" y="0"/>
              <a:ext cx="2015958" cy="1626387"/>
            </a:xfrm>
            <a:custGeom>
              <a:avLst/>
              <a:gdLst/>
              <a:ahLst/>
              <a:cxnLst/>
              <a:rect l="l" t="t" r="r" b="b"/>
              <a:pathLst>
                <a:path w="2015958" h="1626387">
                  <a:moveTo>
                    <a:pt x="0" y="0"/>
                  </a:moveTo>
                  <a:lnTo>
                    <a:pt x="2015958" y="0"/>
                  </a:lnTo>
                  <a:lnTo>
                    <a:pt x="2015958" y="1626387"/>
                  </a:lnTo>
                  <a:lnTo>
                    <a:pt x="0" y="1626387"/>
                  </a:lnTo>
                  <a:close/>
                </a:path>
              </a:pathLst>
            </a:custGeom>
            <a:solidFill>
              <a:srgbClr val="0C2A5A"/>
            </a:solidFill>
          </p:spPr>
          <p:txBody>
            <a:bodyPr/>
            <a:lstStyle/>
            <a:p>
              <a:endParaRPr lang="en-US" sz="504"/>
            </a:p>
          </p:txBody>
        </p:sp>
        <p:sp>
          <p:nvSpPr>
            <p:cNvPr id="6" name="TextBox 9">
              <a:extLst>
                <a:ext uri="{FF2B5EF4-FFF2-40B4-BE49-F238E27FC236}">
                  <a16:creationId xmlns:a16="http://schemas.microsoft.com/office/drawing/2014/main" id="{3089E802-10B0-495E-2E08-38FE8336B8C0}"/>
                </a:ext>
              </a:extLst>
            </p:cNvPr>
            <p:cNvSpPr txBox="1"/>
            <p:nvPr/>
          </p:nvSpPr>
          <p:spPr>
            <a:xfrm>
              <a:off x="0" y="-38100"/>
              <a:ext cx="812800" cy="850900"/>
            </a:xfrm>
            <a:prstGeom prst="rect">
              <a:avLst/>
            </a:prstGeom>
          </p:spPr>
          <p:txBody>
            <a:bodyPr lIns="25400" tIns="25400" rIns="25400" bIns="25400" rtlCol="0" anchor="ctr"/>
            <a:lstStyle/>
            <a:p>
              <a:pPr algn="ctr">
                <a:lnSpc>
                  <a:spcPts val="1330"/>
                </a:lnSpc>
              </a:pPr>
              <a:endParaRPr sz="504"/>
            </a:p>
          </p:txBody>
        </p:sp>
      </p:grpSp>
      <p:sp>
        <p:nvSpPr>
          <p:cNvPr id="10" name="TextBox 10">
            <a:extLst>
              <a:ext uri="{FF2B5EF4-FFF2-40B4-BE49-F238E27FC236}">
                <a16:creationId xmlns:a16="http://schemas.microsoft.com/office/drawing/2014/main" id="{5E3D5C8B-A4C9-D2B7-7B93-9DA1F992DB4D}"/>
              </a:ext>
            </a:extLst>
          </p:cNvPr>
          <p:cNvSpPr txBox="1"/>
          <p:nvPr/>
        </p:nvSpPr>
        <p:spPr>
          <a:xfrm>
            <a:off x="990600" y="609600"/>
            <a:ext cx="7086600" cy="338554"/>
          </a:xfrm>
          <a:prstGeom prst="rect">
            <a:avLst/>
          </a:prstGeom>
        </p:spPr>
        <p:txBody>
          <a:bodyPr wrap="square" lIns="0" tIns="0" rIns="0" bIns="0" rtlCol="0" anchor="t">
            <a:spAutoFit/>
          </a:bodyPr>
          <a:lstStyle/>
          <a:p>
            <a:r>
              <a:rPr lang="en-US" altLang="zh-CN" sz="2200" b="1" kern="100" dirty="0">
                <a:effectLst/>
                <a:latin typeface="Poppins" pitchFamily="2" charset="77"/>
                <a:ea typeface="等线" panose="02010600030101010101" pitchFamily="2" charset="-122"/>
                <a:cs typeface="Poppins" pitchFamily="2" charset="77"/>
              </a:rPr>
              <a:t>Introducing MEGA-SIB </a:t>
            </a:r>
            <a:endParaRPr lang="en-US" sz="2200" dirty="0">
              <a:latin typeface="Poppins" pitchFamily="2" charset="77"/>
              <a:cs typeface="Poppins" pitchFamily="2" charset="77"/>
            </a:endParaRPr>
          </a:p>
        </p:txBody>
      </p:sp>
      <p:sp>
        <p:nvSpPr>
          <p:cNvPr id="20" name="TextBox 19">
            <a:extLst>
              <a:ext uri="{FF2B5EF4-FFF2-40B4-BE49-F238E27FC236}">
                <a16:creationId xmlns:a16="http://schemas.microsoft.com/office/drawing/2014/main" id="{970A87F2-5A79-335A-D8D1-75B2FF5FA673}"/>
              </a:ext>
            </a:extLst>
          </p:cNvPr>
          <p:cNvSpPr txBox="1"/>
          <p:nvPr/>
        </p:nvSpPr>
        <p:spPr>
          <a:xfrm>
            <a:off x="762000" y="1143000"/>
            <a:ext cx="7920880" cy="369332"/>
          </a:xfrm>
          <a:prstGeom prst="rect">
            <a:avLst/>
          </a:prstGeom>
          <a:noFill/>
        </p:spPr>
        <p:txBody>
          <a:bodyPr wrap="square" rtlCol="0">
            <a:spAutoFit/>
          </a:bodyPr>
          <a:lstStyle/>
          <a:p>
            <a:pPr algn="ctr"/>
            <a:r>
              <a:rPr lang="en-US" altLang="zh-CN" sz="1800" dirty="0">
                <a:solidFill>
                  <a:schemeClr val="tx1">
                    <a:lumMod val="75000"/>
                    <a:lumOff val="25000"/>
                  </a:schemeClr>
                </a:solidFill>
                <a:latin typeface="Aptos" panose="020B0004020202020204" pitchFamily="34" charset="0"/>
                <a:ea typeface="微软雅黑" panose="020B0503020204020204" charset="-122"/>
                <a:cs typeface="Arial" panose="020B0604020202020204" pitchFamily="34" charset="0"/>
              </a:rPr>
              <a:t>The World's Largest Cylindrical Sodium Ion Battery from </a:t>
            </a:r>
            <a:r>
              <a:rPr lang="en-CA" altLang="zh-CN" sz="1800" dirty="0">
                <a:solidFill>
                  <a:schemeClr val="tx1">
                    <a:lumMod val="75000"/>
                    <a:lumOff val="25000"/>
                  </a:schemeClr>
                </a:solidFill>
                <a:latin typeface="Aptos" panose="020B0004020202020204" pitchFamily="34" charset="0"/>
                <a:ea typeface="微软雅黑" panose="020B0503020204020204" charset="-122"/>
                <a:cs typeface="Arial" panose="020B0604020202020204" pitchFamily="34" charset="0"/>
              </a:rPr>
              <a:t>Power Ahead Group</a:t>
            </a:r>
            <a:endParaRPr lang="en-US" altLang="zh-CN" sz="1800" b="1" kern="100" dirty="0">
              <a:solidFill>
                <a:schemeClr val="tx1">
                  <a:lumMod val="75000"/>
                  <a:lumOff val="25000"/>
                </a:schemeClr>
              </a:solidFill>
              <a:effectLst/>
              <a:latin typeface="Nunito" pitchFamily="2" charset="77"/>
              <a:ea typeface="等线" panose="02010600030101010101" pitchFamily="2" charset="-122"/>
              <a:cs typeface="Times New Roman" panose="02020603050405020304" pitchFamily="18" charset="0"/>
            </a:endParaRPr>
          </a:p>
        </p:txBody>
      </p:sp>
      <p:sp>
        <p:nvSpPr>
          <p:cNvPr id="11" name="副标题 2">
            <a:extLst>
              <a:ext uri="{FF2B5EF4-FFF2-40B4-BE49-F238E27FC236}">
                <a16:creationId xmlns:a16="http://schemas.microsoft.com/office/drawing/2014/main" id="{07AADE94-3D10-B013-A64E-26BD6B9A1EED}"/>
              </a:ext>
            </a:extLst>
          </p:cNvPr>
          <p:cNvSpPr txBox="1">
            <a:spLocks/>
          </p:cNvSpPr>
          <p:nvPr/>
        </p:nvSpPr>
        <p:spPr>
          <a:xfrm>
            <a:off x="5029200" y="2895600"/>
            <a:ext cx="2736850" cy="1186180"/>
          </a:xfrm>
          <a:prstGeom prst="rect">
            <a:avLst/>
          </a:prstGeom>
        </p:spPr>
        <p:txBody>
          <a:bodyPr/>
          <a:lst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a:lstStyle>
          <a:p>
            <a:r>
              <a:rPr lang="en-US" altLang="zh-CN" sz="2000" dirty="0">
                <a:solidFill>
                  <a:schemeClr val="tx1">
                    <a:lumMod val="65000"/>
                    <a:lumOff val="35000"/>
                  </a:schemeClr>
                </a:solidFill>
                <a:latin typeface="Aptos" panose="020B0004020202020204" pitchFamily="34" charset="0"/>
                <a:cs typeface="Calibri" panose="020F0502020204030204" charset="0"/>
              </a:rPr>
              <a:t>Type: 120420</a:t>
            </a:r>
          </a:p>
          <a:p>
            <a:r>
              <a:rPr lang="en-US" altLang="zh-CN" sz="2000" dirty="0">
                <a:solidFill>
                  <a:schemeClr val="tx1">
                    <a:lumMod val="65000"/>
                    <a:lumOff val="35000"/>
                  </a:schemeClr>
                </a:solidFill>
                <a:latin typeface="Aptos" panose="020B0004020202020204" pitchFamily="34" charset="0"/>
                <a:cs typeface="Calibri" panose="020F0502020204030204" charset="0"/>
              </a:rPr>
              <a:t>Capacity</a:t>
            </a:r>
            <a:r>
              <a:rPr lang="zh-CN" altLang="en-US" sz="2000" dirty="0">
                <a:solidFill>
                  <a:schemeClr val="tx1">
                    <a:lumMod val="65000"/>
                    <a:lumOff val="35000"/>
                  </a:schemeClr>
                </a:solidFill>
                <a:latin typeface="Aptos" panose="020B0004020202020204" pitchFamily="34" charset="0"/>
                <a:cs typeface="Calibri" panose="020F0502020204030204" charset="0"/>
              </a:rPr>
              <a:t>：</a:t>
            </a:r>
            <a:r>
              <a:rPr lang="en-US" altLang="zh-CN" sz="2000" dirty="0">
                <a:solidFill>
                  <a:schemeClr val="tx1">
                    <a:lumMod val="65000"/>
                    <a:lumOff val="35000"/>
                  </a:schemeClr>
                </a:solidFill>
                <a:latin typeface="Aptos" panose="020B0004020202020204" pitchFamily="34" charset="0"/>
                <a:cs typeface="Calibri" panose="020F0502020204030204" charset="0"/>
              </a:rPr>
              <a:t>3.0V/280Ah</a:t>
            </a:r>
            <a:endParaRPr lang="zh-CN" altLang="en-US" sz="2000" dirty="0">
              <a:solidFill>
                <a:schemeClr val="tx1">
                  <a:lumMod val="65000"/>
                  <a:lumOff val="35000"/>
                </a:schemeClr>
              </a:solidFill>
              <a:latin typeface="Aptos" panose="020B0004020202020204" pitchFamily="34" charset="0"/>
              <a:cs typeface="Calibri" panose="020F0502020204030204" charset="0"/>
            </a:endParaRPr>
          </a:p>
        </p:txBody>
      </p:sp>
      <p:pic>
        <p:nvPicPr>
          <p:cNvPr id="12" name="Picture 2" descr="C:\Users\Administrator\Desktop\超大圆柱电池\微信图片_20250109102631.jpg">
            <a:extLst>
              <a:ext uri="{FF2B5EF4-FFF2-40B4-BE49-F238E27FC236}">
                <a16:creationId xmlns:a16="http://schemas.microsoft.com/office/drawing/2014/main" id="{A4A7DC37-3103-5D7B-5E27-93B93452DC8E}"/>
              </a:ext>
            </a:extLst>
          </p:cNvPr>
          <p:cNvPicPr>
            <a:picLocks noChangeAspect="1" noChangeArrowheads="1"/>
          </p:cNvPicPr>
          <p:nvPr/>
        </p:nvPicPr>
        <p:blipFill>
          <a:blip r:embed="rId2" cstate="print"/>
          <a:srcRect/>
          <a:stretch>
            <a:fillRect/>
          </a:stretch>
        </p:blipFill>
        <p:spPr bwMode="auto">
          <a:xfrm>
            <a:off x="2133600" y="2133600"/>
            <a:ext cx="2357454" cy="3205417"/>
          </a:xfrm>
          <a:prstGeom prst="rect">
            <a:avLst/>
          </a:prstGeom>
          <a:noFill/>
        </p:spPr>
      </p:pic>
      <p:sp>
        <p:nvSpPr>
          <p:cNvPr id="2" name="TextBox 1">
            <a:extLst>
              <a:ext uri="{FF2B5EF4-FFF2-40B4-BE49-F238E27FC236}">
                <a16:creationId xmlns:a16="http://schemas.microsoft.com/office/drawing/2014/main" id="{B0DD73E8-A34A-E797-7642-50CAC639D779}"/>
              </a:ext>
            </a:extLst>
          </p:cNvPr>
          <p:cNvSpPr txBox="1"/>
          <p:nvPr/>
        </p:nvSpPr>
        <p:spPr>
          <a:xfrm>
            <a:off x="8610600" y="6400800"/>
            <a:ext cx="533400" cy="307777"/>
          </a:xfrm>
          <a:prstGeom prst="rect">
            <a:avLst/>
          </a:prstGeom>
          <a:noFill/>
        </p:spPr>
        <p:txBody>
          <a:bodyPr wrap="square" rtlCol="0">
            <a:spAutoFit/>
          </a:bodyPr>
          <a:lstStyle/>
          <a:p>
            <a:fld id="{D32CD72E-A3AC-6C42-B310-42A3D9F030FC}" type="slidenum">
              <a:rPr lang="en-US" sz="1400" b="1" smtClean="0">
                <a:latin typeface="Nunito" pitchFamily="2" charset="77"/>
              </a:rPr>
              <a:t>13</a:t>
            </a:fld>
            <a:endParaRPr lang="en-US" sz="1400" b="1" dirty="0">
              <a:latin typeface="Nunito" pitchFamily="2" charset="77"/>
            </a:endParaRPr>
          </a:p>
        </p:txBody>
      </p:sp>
      <p:sp>
        <p:nvSpPr>
          <p:cNvPr id="3" name="Freeform 6">
            <a:extLst>
              <a:ext uri="{FF2B5EF4-FFF2-40B4-BE49-F238E27FC236}">
                <a16:creationId xmlns:a16="http://schemas.microsoft.com/office/drawing/2014/main" id="{189E9A6B-BF50-F694-711F-994EA5415C16}"/>
              </a:ext>
            </a:extLst>
          </p:cNvPr>
          <p:cNvSpPr>
            <a:spLocks noChangeAspect="1"/>
          </p:cNvSpPr>
          <p:nvPr/>
        </p:nvSpPr>
        <p:spPr>
          <a:xfrm>
            <a:off x="6906115" y="6345471"/>
            <a:ext cx="1552085" cy="360129"/>
          </a:xfrm>
          <a:custGeom>
            <a:avLst/>
            <a:gdLst/>
            <a:ahLst/>
            <a:cxnLst/>
            <a:rect l="l" t="t" r="r" b="b"/>
            <a:pathLst>
              <a:path w="2447355" h="567858">
                <a:moveTo>
                  <a:pt x="0" y="0"/>
                </a:moveTo>
                <a:lnTo>
                  <a:pt x="2447355" y="0"/>
                </a:lnTo>
                <a:lnTo>
                  <a:pt x="2447355" y="567857"/>
                </a:lnTo>
                <a:lnTo>
                  <a:pt x="0" y="567857"/>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en-US" sz="504" dirty="0"/>
          </a:p>
        </p:txBody>
      </p:sp>
    </p:spTree>
    <p:extLst>
      <p:ext uri="{BB962C8B-B14F-4D97-AF65-F5344CB8AC3E}">
        <p14:creationId xmlns:p14="http://schemas.microsoft.com/office/powerpoint/2010/main" val="3649019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AF4826-2819-EC2C-70AF-8258AD9A7FEE}"/>
            </a:ext>
          </a:extLst>
        </p:cNvPr>
        <p:cNvGrpSpPr/>
        <p:nvPr/>
      </p:nvGrpSpPr>
      <p:grpSpPr>
        <a:xfrm>
          <a:off x="0" y="0"/>
          <a:ext cx="0" cy="0"/>
          <a:chOff x="0" y="0"/>
          <a:chExt cx="0" cy="0"/>
        </a:xfrm>
      </p:grpSpPr>
      <p:grpSp>
        <p:nvGrpSpPr>
          <p:cNvPr id="25" name="Group 24">
            <a:extLst>
              <a:ext uri="{FF2B5EF4-FFF2-40B4-BE49-F238E27FC236}">
                <a16:creationId xmlns:a16="http://schemas.microsoft.com/office/drawing/2014/main" id="{DFBB7B8E-1724-9C99-BA2F-912708EE5568}"/>
              </a:ext>
            </a:extLst>
          </p:cNvPr>
          <p:cNvGrpSpPr/>
          <p:nvPr/>
        </p:nvGrpSpPr>
        <p:grpSpPr>
          <a:xfrm>
            <a:off x="1094509" y="1066800"/>
            <a:ext cx="7135091" cy="4392584"/>
            <a:chOff x="1094509" y="1066800"/>
            <a:chExt cx="7135091" cy="4392584"/>
          </a:xfrm>
        </p:grpSpPr>
        <p:sp>
          <p:nvSpPr>
            <p:cNvPr id="3" name="文本框 5">
              <a:extLst>
                <a:ext uri="{FF2B5EF4-FFF2-40B4-BE49-F238E27FC236}">
                  <a16:creationId xmlns:a16="http://schemas.microsoft.com/office/drawing/2014/main" id="{4F1FC20C-9F04-64A2-B309-5B2281DB1DF6}"/>
                </a:ext>
              </a:extLst>
            </p:cNvPr>
            <p:cNvSpPr txBox="1"/>
            <p:nvPr/>
          </p:nvSpPr>
          <p:spPr>
            <a:xfrm>
              <a:off x="1094509" y="4537364"/>
              <a:ext cx="932815" cy="784830"/>
            </a:xfrm>
            <a:prstGeom prst="rect">
              <a:avLst/>
            </a:prstGeom>
            <a:noFill/>
          </p:spPr>
          <p:txBody>
            <a:bodyPr wrap="square" rtlCol="0">
              <a:spAutoFit/>
            </a:bodyPr>
            <a:lstStyle/>
            <a:p>
              <a:pPr algn="r"/>
              <a:r>
                <a:rPr lang="en-US" altLang="zh-CN" sz="900" b="1" dirty="0">
                  <a:latin typeface="Aptos" panose="020B0004020202020204" pitchFamily="34" charset="0"/>
                </a:rPr>
                <a:t>Size:</a:t>
              </a:r>
            </a:p>
            <a:p>
              <a:pPr algn="r"/>
              <a:r>
                <a:rPr lang="en-US" altLang="zh-CN" sz="900" b="1" dirty="0">
                  <a:latin typeface="Aptos" panose="020B0004020202020204" pitchFamily="34" charset="0"/>
                </a:rPr>
                <a:t>Type:</a:t>
              </a:r>
            </a:p>
            <a:p>
              <a:pPr algn="r"/>
              <a:r>
                <a:rPr lang="en-US" altLang="zh-CN" sz="900" b="1" dirty="0">
                  <a:latin typeface="Aptos" panose="020B0004020202020204" pitchFamily="34" charset="0"/>
                </a:rPr>
                <a:t>Year:</a:t>
              </a:r>
            </a:p>
            <a:p>
              <a:pPr algn="r"/>
              <a:r>
                <a:rPr lang="en-US" altLang="zh-CN" sz="900" b="1" dirty="0">
                  <a:latin typeface="Aptos" panose="020B0004020202020204" pitchFamily="34" charset="0"/>
                </a:rPr>
                <a:t>Manufacturer:</a:t>
              </a:r>
            </a:p>
            <a:p>
              <a:pPr algn="r"/>
              <a:r>
                <a:rPr lang="en-US" altLang="zh-CN" sz="900" b="1" dirty="0">
                  <a:latin typeface="Aptos" panose="020B0004020202020204" pitchFamily="34" charset="0"/>
                </a:rPr>
                <a:t>Application:</a:t>
              </a:r>
            </a:p>
          </p:txBody>
        </p:sp>
        <p:sp>
          <p:nvSpPr>
            <p:cNvPr id="17" name="文本框 6">
              <a:extLst>
                <a:ext uri="{FF2B5EF4-FFF2-40B4-BE49-F238E27FC236}">
                  <a16:creationId xmlns:a16="http://schemas.microsoft.com/office/drawing/2014/main" id="{4155FD44-8A55-AFFA-0A94-B21A8B2677DC}"/>
                </a:ext>
              </a:extLst>
            </p:cNvPr>
            <p:cNvSpPr txBox="1"/>
            <p:nvPr/>
          </p:nvSpPr>
          <p:spPr>
            <a:xfrm>
              <a:off x="2008909" y="4537364"/>
              <a:ext cx="1161415" cy="922020"/>
            </a:xfrm>
            <a:prstGeom prst="rect">
              <a:avLst/>
            </a:prstGeom>
            <a:noFill/>
          </p:spPr>
          <p:txBody>
            <a:bodyPr wrap="square" rtlCol="0">
              <a:spAutoFit/>
            </a:bodyPr>
            <a:lstStyle/>
            <a:p>
              <a:pPr algn="ctr"/>
              <a:r>
                <a:rPr lang="en-US" altLang="zh-CN" sz="900" dirty="0">
                  <a:latin typeface="Aptos" panose="020B0004020202020204" pitchFamily="34" charset="0"/>
                </a:rPr>
                <a:t>1865</a:t>
              </a:r>
            </a:p>
            <a:p>
              <a:pPr algn="ctr"/>
              <a:r>
                <a:rPr lang="en-US" altLang="zh-CN" sz="900" dirty="0">
                  <a:latin typeface="Aptos" panose="020B0004020202020204" pitchFamily="34" charset="0"/>
                </a:rPr>
                <a:t>Lithium Ion Battery</a:t>
              </a:r>
            </a:p>
            <a:p>
              <a:pPr algn="ctr"/>
              <a:r>
                <a:rPr lang="en-US" altLang="zh-CN" sz="900" dirty="0">
                  <a:latin typeface="Aptos" panose="020B0004020202020204" pitchFamily="34" charset="0"/>
                </a:rPr>
                <a:t>1990</a:t>
              </a:r>
            </a:p>
            <a:p>
              <a:pPr algn="ctr"/>
              <a:r>
                <a:rPr lang="en-US" altLang="zh-CN" sz="900" dirty="0">
                  <a:latin typeface="Aptos" panose="020B0004020202020204" pitchFamily="34" charset="0"/>
                </a:rPr>
                <a:t>Sony</a:t>
              </a:r>
            </a:p>
            <a:p>
              <a:pPr algn="ctr"/>
              <a:r>
                <a:rPr lang="en-US" altLang="zh-CN" sz="900" dirty="0">
                  <a:latin typeface="Aptos" panose="020B0004020202020204" pitchFamily="34" charset="0"/>
                </a:rPr>
                <a:t>Tesla Roadster</a:t>
              </a:r>
            </a:p>
            <a:p>
              <a:pPr algn="ctr"/>
              <a:r>
                <a:rPr lang="en-US" altLang="zh-CN" sz="900" dirty="0">
                  <a:latin typeface="Aptos" panose="020B0004020202020204" pitchFamily="34" charset="0"/>
                </a:rPr>
                <a:t>Energy Storage</a:t>
              </a:r>
            </a:p>
          </p:txBody>
        </p:sp>
        <p:sp>
          <p:nvSpPr>
            <p:cNvPr id="18" name="文本框 10">
              <a:extLst>
                <a:ext uri="{FF2B5EF4-FFF2-40B4-BE49-F238E27FC236}">
                  <a16:creationId xmlns:a16="http://schemas.microsoft.com/office/drawing/2014/main" id="{6BD0362C-043A-BEDA-0482-598E3B853CD0}"/>
                </a:ext>
              </a:extLst>
            </p:cNvPr>
            <p:cNvSpPr txBox="1"/>
            <p:nvPr/>
          </p:nvSpPr>
          <p:spPr>
            <a:xfrm>
              <a:off x="3304309" y="4537364"/>
              <a:ext cx="1497330" cy="922020"/>
            </a:xfrm>
            <a:prstGeom prst="rect">
              <a:avLst/>
            </a:prstGeom>
            <a:noFill/>
          </p:spPr>
          <p:txBody>
            <a:bodyPr wrap="square" rtlCol="0">
              <a:spAutoFit/>
            </a:bodyPr>
            <a:lstStyle/>
            <a:p>
              <a:pPr algn="ctr"/>
              <a:r>
                <a:rPr lang="en-US" altLang="zh-CN" sz="900" dirty="0">
                  <a:latin typeface="Aptos" panose="020B0004020202020204" pitchFamily="34" charset="0"/>
                </a:rPr>
                <a:t>2170</a:t>
              </a:r>
            </a:p>
            <a:p>
              <a:pPr algn="ctr"/>
              <a:r>
                <a:rPr lang="en-US" altLang="zh-CN" sz="900" dirty="0">
                  <a:latin typeface="Aptos" panose="020B0004020202020204" pitchFamily="34" charset="0"/>
                </a:rPr>
                <a:t>Lithium Ion Battery</a:t>
              </a:r>
            </a:p>
            <a:p>
              <a:pPr algn="ctr"/>
              <a:r>
                <a:rPr lang="en-US" altLang="zh-CN" sz="900" dirty="0">
                  <a:latin typeface="Aptos" panose="020B0004020202020204" pitchFamily="34" charset="0"/>
                </a:rPr>
                <a:t>2017</a:t>
              </a:r>
            </a:p>
            <a:p>
              <a:pPr algn="ctr"/>
              <a:r>
                <a:rPr lang="en-US" altLang="zh-CN" sz="900" dirty="0">
                  <a:latin typeface="Aptos" panose="020B0004020202020204" pitchFamily="34" charset="0"/>
                </a:rPr>
                <a:t>Tesla and Panasonic</a:t>
              </a:r>
            </a:p>
            <a:p>
              <a:pPr algn="ctr"/>
              <a:r>
                <a:rPr lang="en-US" altLang="zh-CN" sz="900" dirty="0">
                  <a:latin typeface="Aptos" panose="020B0004020202020204" pitchFamily="34" charset="0"/>
                </a:rPr>
                <a:t>Tesla Model 3</a:t>
              </a:r>
            </a:p>
            <a:p>
              <a:pPr algn="ctr"/>
              <a:r>
                <a:rPr lang="en-US" altLang="zh-CN" sz="900" dirty="0">
                  <a:latin typeface="Aptos" panose="020B0004020202020204" pitchFamily="34" charset="0"/>
                </a:rPr>
                <a:t>Energy Storage</a:t>
              </a:r>
            </a:p>
          </p:txBody>
        </p:sp>
        <p:sp>
          <p:nvSpPr>
            <p:cNvPr id="19" name="文本框 11">
              <a:extLst>
                <a:ext uri="{FF2B5EF4-FFF2-40B4-BE49-F238E27FC236}">
                  <a16:creationId xmlns:a16="http://schemas.microsoft.com/office/drawing/2014/main" id="{888F7C64-B252-8C91-19E6-FB7C7B3C6FFD}"/>
                </a:ext>
              </a:extLst>
            </p:cNvPr>
            <p:cNvSpPr txBox="1"/>
            <p:nvPr/>
          </p:nvSpPr>
          <p:spPr>
            <a:xfrm>
              <a:off x="4675909" y="4537364"/>
              <a:ext cx="1497330" cy="922020"/>
            </a:xfrm>
            <a:prstGeom prst="rect">
              <a:avLst/>
            </a:prstGeom>
            <a:noFill/>
          </p:spPr>
          <p:txBody>
            <a:bodyPr wrap="square" rtlCol="0">
              <a:spAutoFit/>
            </a:bodyPr>
            <a:lstStyle/>
            <a:p>
              <a:pPr algn="ctr"/>
              <a:r>
                <a:rPr lang="en-US" altLang="zh-CN" sz="900" dirty="0">
                  <a:latin typeface="Aptos" panose="020B0004020202020204" pitchFamily="34" charset="0"/>
                </a:rPr>
                <a:t>4680</a:t>
              </a:r>
            </a:p>
            <a:p>
              <a:pPr algn="ctr"/>
              <a:r>
                <a:rPr lang="en-US" altLang="zh-CN" sz="900" dirty="0">
                  <a:latin typeface="Aptos" panose="020B0004020202020204" pitchFamily="34" charset="0"/>
                </a:rPr>
                <a:t>Lithium Ion Battery</a:t>
              </a:r>
            </a:p>
            <a:p>
              <a:pPr algn="ctr"/>
              <a:r>
                <a:rPr lang="en-US" altLang="zh-CN" sz="900" dirty="0">
                  <a:latin typeface="Aptos" panose="020B0004020202020204" pitchFamily="34" charset="0"/>
                </a:rPr>
                <a:t>2020</a:t>
              </a:r>
            </a:p>
            <a:p>
              <a:pPr algn="ctr"/>
              <a:r>
                <a:rPr lang="en-US" altLang="zh-CN" sz="900" dirty="0">
                  <a:latin typeface="Aptos" panose="020B0004020202020204" pitchFamily="34" charset="0"/>
                </a:rPr>
                <a:t>Tesla </a:t>
              </a:r>
            </a:p>
            <a:p>
              <a:pPr algn="ctr"/>
              <a:r>
                <a:rPr lang="en-US" altLang="zh-CN" sz="900" dirty="0">
                  <a:latin typeface="Aptos" panose="020B0004020202020204" pitchFamily="34" charset="0"/>
                </a:rPr>
                <a:t>Tesla Model Y</a:t>
              </a:r>
            </a:p>
            <a:p>
              <a:pPr algn="ctr"/>
              <a:r>
                <a:rPr lang="en-US" altLang="zh-CN" sz="900" dirty="0">
                  <a:latin typeface="Aptos" panose="020B0004020202020204" pitchFamily="34" charset="0"/>
                </a:rPr>
                <a:t>Energy Storage</a:t>
              </a:r>
            </a:p>
          </p:txBody>
        </p:sp>
        <p:pic>
          <p:nvPicPr>
            <p:cNvPr id="11" name="图片 2" descr="圆柱电池发展_画板 1 副本 3">
              <a:extLst>
                <a:ext uri="{FF2B5EF4-FFF2-40B4-BE49-F238E27FC236}">
                  <a16:creationId xmlns:a16="http://schemas.microsoft.com/office/drawing/2014/main" id="{1B18560B-4886-D809-D2D1-629F01538867}"/>
                </a:ext>
              </a:extLst>
            </p:cNvPr>
            <p:cNvPicPr>
              <a:picLocks noChangeAspect="1"/>
            </p:cNvPicPr>
            <p:nvPr/>
          </p:nvPicPr>
          <p:blipFill>
            <a:blip r:embed="rId2"/>
            <a:srcRect l="10036" t="9046" r="4853" b="12245"/>
            <a:stretch/>
          </p:blipFill>
          <p:spPr>
            <a:xfrm>
              <a:off x="2119745" y="1066800"/>
              <a:ext cx="6109855" cy="3616037"/>
            </a:xfrm>
            <a:prstGeom prst="rect">
              <a:avLst/>
            </a:prstGeom>
          </p:spPr>
        </p:pic>
        <p:sp>
          <p:nvSpPr>
            <p:cNvPr id="24" name="文本框 13">
              <a:extLst>
                <a:ext uri="{FF2B5EF4-FFF2-40B4-BE49-F238E27FC236}">
                  <a16:creationId xmlns:a16="http://schemas.microsoft.com/office/drawing/2014/main" id="{71CC022D-2E79-4F31-3DD1-54E406093967}"/>
                </a:ext>
              </a:extLst>
            </p:cNvPr>
            <p:cNvSpPr txBox="1"/>
            <p:nvPr/>
          </p:nvSpPr>
          <p:spPr>
            <a:xfrm>
              <a:off x="6276109" y="4613564"/>
              <a:ext cx="1497330" cy="783590"/>
            </a:xfrm>
            <a:prstGeom prst="rect">
              <a:avLst/>
            </a:prstGeom>
            <a:noFill/>
          </p:spPr>
          <p:txBody>
            <a:bodyPr wrap="square" rtlCol="0">
              <a:spAutoFit/>
            </a:bodyPr>
            <a:lstStyle/>
            <a:p>
              <a:pPr algn="ctr"/>
              <a:r>
                <a:rPr lang="en-US" altLang="zh-CN" sz="900" b="1" dirty="0">
                  <a:latin typeface="Aptos" panose="020B0004020202020204" pitchFamily="34" charset="0"/>
                </a:rPr>
                <a:t>120420</a:t>
              </a:r>
            </a:p>
            <a:p>
              <a:pPr algn="ctr"/>
              <a:r>
                <a:rPr lang="en-US" altLang="zh-CN" sz="900" b="1" dirty="0">
                  <a:latin typeface="Aptos" panose="020B0004020202020204" pitchFamily="34" charset="0"/>
                </a:rPr>
                <a:t>Sodium Ion Battery</a:t>
              </a:r>
            </a:p>
            <a:p>
              <a:pPr algn="ctr"/>
              <a:r>
                <a:rPr lang="en-US" altLang="zh-CN" sz="900" b="1" dirty="0">
                  <a:latin typeface="Aptos" panose="020B0004020202020204" pitchFamily="34" charset="0"/>
                </a:rPr>
                <a:t>2024</a:t>
              </a:r>
            </a:p>
            <a:p>
              <a:pPr algn="ctr"/>
              <a:r>
                <a:rPr lang="en-US" altLang="zh-CN" sz="900" b="1" dirty="0">
                  <a:latin typeface="Aptos" panose="020B0004020202020204" pitchFamily="34" charset="0"/>
                </a:rPr>
                <a:t>Power Ahead Group</a:t>
              </a:r>
            </a:p>
            <a:p>
              <a:pPr algn="ctr"/>
              <a:r>
                <a:rPr lang="en-US" altLang="zh-CN" sz="900" b="1" dirty="0">
                  <a:latin typeface="Aptos" panose="020B0004020202020204" pitchFamily="34" charset="0"/>
                </a:rPr>
                <a:t>Energy Storage</a:t>
              </a:r>
            </a:p>
          </p:txBody>
        </p:sp>
      </p:grpSp>
      <p:grpSp>
        <p:nvGrpSpPr>
          <p:cNvPr id="13" name="Group 2">
            <a:extLst>
              <a:ext uri="{FF2B5EF4-FFF2-40B4-BE49-F238E27FC236}">
                <a16:creationId xmlns:a16="http://schemas.microsoft.com/office/drawing/2014/main" id="{D4978713-F3A6-E587-DA59-91E41F17F3CF}"/>
              </a:ext>
            </a:extLst>
          </p:cNvPr>
          <p:cNvGrpSpPr/>
          <p:nvPr/>
        </p:nvGrpSpPr>
        <p:grpSpPr>
          <a:xfrm>
            <a:off x="0" y="6172199"/>
            <a:ext cx="9144000" cy="685801"/>
            <a:chOff x="0" y="0"/>
            <a:chExt cx="4816593" cy="263407"/>
          </a:xfrm>
        </p:grpSpPr>
        <p:sp>
          <p:nvSpPr>
            <p:cNvPr id="14" name="Freeform 3">
              <a:extLst>
                <a:ext uri="{FF2B5EF4-FFF2-40B4-BE49-F238E27FC236}">
                  <a16:creationId xmlns:a16="http://schemas.microsoft.com/office/drawing/2014/main" id="{6465A7E4-9035-B214-3329-46F26145D30F}"/>
                </a:ext>
              </a:extLst>
            </p:cNvPr>
            <p:cNvSpPr/>
            <p:nvPr/>
          </p:nvSpPr>
          <p:spPr>
            <a:xfrm>
              <a:off x="0" y="0"/>
              <a:ext cx="4816592" cy="263407"/>
            </a:xfrm>
            <a:custGeom>
              <a:avLst/>
              <a:gdLst/>
              <a:ahLst/>
              <a:cxnLst/>
              <a:rect l="l" t="t" r="r" b="b"/>
              <a:pathLst>
                <a:path w="4816592" h="263407">
                  <a:moveTo>
                    <a:pt x="0" y="0"/>
                  </a:moveTo>
                  <a:lnTo>
                    <a:pt x="4816592" y="0"/>
                  </a:lnTo>
                  <a:lnTo>
                    <a:pt x="4816592" y="263407"/>
                  </a:lnTo>
                  <a:lnTo>
                    <a:pt x="0" y="263407"/>
                  </a:lnTo>
                  <a:close/>
                </a:path>
              </a:pathLst>
            </a:custGeom>
            <a:solidFill>
              <a:srgbClr val="F2F1F2"/>
            </a:solidFill>
          </p:spPr>
          <p:txBody>
            <a:bodyPr/>
            <a:lstStyle/>
            <a:p>
              <a:endParaRPr lang="en-US" sz="504"/>
            </a:p>
          </p:txBody>
        </p:sp>
        <p:sp>
          <p:nvSpPr>
            <p:cNvPr id="15" name="TextBox 4">
              <a:extLst>
                <a:ext uri="{FF2B5EF4-FFF2-40B4-BE49-F238E27FC236}">
                  <a16:creationId xmlns:a16="http://schemas.microsoft.com/office/drawing/2014/main" id="{3DD2A828-B9FB-9A6D-4C44-A6070ACCF5F1}"/>
                </a:ext>
              </a:extLst>
            </p:cNvPr>
            <p:cNvSpPr txBox="1"/>
            <p:nvPr/>
          </p:nvSpPr>
          <p:spPr>
            <a:xfrm>
              <a:off x="0" y="-38100"/>
              <a:ext cx="812800" cy="850900"/>
            </a:xfrm>
            <a:prstGeom prst="rect">
              <a:avLst/>
            </a:prstGeom>
          </p:spPr>
          <p:txBody>
            <a:bodyPr lIns="25400" tIns="25400" rIns="25400" bIns="25400" rtlCol="0" anchor="ctr"/>
            <a:lstStyle/>
            <a:p>
              <a:pPr>
                <a:lnSpc>
                  <a:spcPts val="1330"/>
                </a:lnSpc>
              </a:pPr>
              <a:endParaRPr sz="504"/>
            </a:p>
          </p:txBody>
        </p:sp>
      </p:grpSp>
      <p:grpSp>
        <p:nvGrpSpPr>
          <p:cNvPr id="4" name="Group 7">
            <a:extLst>
              <a:ext uri="{FF2B5EF4-FFF2-40B4-BE49-F238E27FC236}">
                <a16:creationId xmlns:a16="http://schemas.microsoft.com/office/drawing/2014/main" id="{30D3BF5E-8672-46E9-C104-4401DCDA4D32}"/>
              </a:ext>
            </a:extLst>
          </p:cNvPr>
          <p:cNvGrpSpPr/>
          <p:nvPr/>
        </p:nvGrpSpPr>
        <p:grpSpPr>
          <a:xfrm>
            <a:off x="0" y="0"/>
            <a:ext cx="457200" cy="6858000"/>
            <a:chOff x="0" y="0"/>
            <a:chExt cx="2015958" cy="1626387"/>
          </a:xfrm>
        </p:grpSpPr>
        <p:sp>
          <p:nvSpPr>
            <p:cNvPr id="5" name="Freeform 8">
              <a:extLst>
                <a:ext uri="{FF2B5EF4-FFF2-40B4-BE49-F238E27FC236}">
                  <a16:creationId xmlns:a16="http://schemas.microsoft.com/office/drawing/2014/main" id="{7FC99929-54F9-B68A-4291-74C173F4C632}"/>
                </a:ext>
              </a:extLst>
            </p:cNvPr>
            <p:cNvSpPr/>
            <p:nvPr/>
          </p:nvSpPr>
          <p:spPr>
            <a:xfrm>
              <a:off x="0" y="0"/>
              <a:ext cx="2015958" cy="1626387"/>
            </a:xfrm>
            <a:custGeom>
              <a:avLst/>
              <a:gdLst/>
              <a:ahLst/>
              <a:cxnLst/>
              <a:rect l="l" t="t" r="r" b="b"/>
              <a:pathLst>
                <a:path w="2015958" h="1626387">
                  <a:moveTo>
                    <a:pt x="0" y="0"/>
                  </a:moveTo>
                  <a:lnTo>
                    <a:pt x="2015958" y="0"/>
                  </a:lnTo>
                  <a:lnTo>
                    <a:pt x="2015958" y="1626387"/>
                  </a:lnTo>
                  <a:lnTo>
                    <a:pt x="0" y="1626387"/>
                  </a:lnTo>
                  <a:close/>
                </a:path>
              </a:pathLst>
            </a:custGeom>
            <a:solidFill>
              <a:srgbClr val="0C2A5A"/>
            </a:solidFill>
          </p:spPr>
          <p:txBody>
            <a:bodyPr/>
            <a:lstStyle/>
            <a:p>
              <a:endParaRPr lang="en-US" sz="504"/>
            </a:p>
          </p:txBody>
        </p:sp>
        <p:sp>
          <p:nvSpPr>
            <p:cNvPr id="6" name="TextBox 9">
              <a:extLst>
                <a:ext uri="{FF2B5EF4-FFF2-40B4-BE49-F238E27FC236}">
                  <a16:creationId xmlns:a16="http://schemas.microsoft.com/office/drawing/2014/main" id="{768F831F-6A8C-F6B6-4929-8BD16AD701AD}"/>
                </a:ext>
              </a:extLst>
            </p:cNvPr>
            <p:cNvSpPr txBox="1"/>
            <p:nvPr/>
          </p:nvSpPr>
          <p:spPr>
            <a:xfrm>
              <a:off x="0" y="-38100"/>
              <a:ext cx="812800" cy="850900"/>
            </a:xfrm>
            <a:prstGeom prst="rect">
              <a:avLst/>
            </a:prstGeom>
          </p:spPr>
          <p:txBody>
            <a:bodyPr lIns="25400" tIns="25400" rIns="25400" bIns="25400" rtlCol="0" anchor="ctr"/>
            <a:lstStyle/>
            <a:p>
              <a:pPr algn="ctr">
                <a:lnSpc>
                  <a:spcPts val="1330"/>
                </a:lnSpc>
              </a:pPr>
              <a:endParaRPr sz="504"/>
            </a:p>
          </p:txBody>
        </p:sp>
      </p:grpSp>
      <p:sp>
        <p:nvSpPr>
          <p:cNvPr id="10" name="TextBox 10">
            <a:extLst>
              <a:ext uri="{FF2B5EF4-FFF2-40B4-BE49-F238E27FC236}">
                <a16:creationId xmlns:a16="http://schemas.microsoft.com/office/drawing/2014/main" id="{B91EB370-B7B5-AC46-EF1B-5BB5C2285B49}"/>
              </a:ext>
            </a:extLst>
          </p:cNvPr>
          <p:cNvSpPr txBox="1"/>
          <p:nvPr/>
        </p:nvSpPr>
        <p:spPr>
          <a:xfrm>
            <a:off x="1295400" y="533401"/>
            <a:ext cx="7086600" cy="615553"/>
          </a:xfrm>
          <a:prstGeom prst="rect">
            <a:avLst/>
          </a:prstGeom>
        </p:spPr>
        <p:txBody>
          <a:bodyPr wrap="square" lIns="0" tIns="0" rIns="0" bIns="0" rtlCol="0" anchor="t">
            <a:spAutoFit/>
          </a:bodyPr>
          <a:lstStyle/>
          <a:p>
            <a:r>
              <a:rPr lang="en-US" altLang="zh-CN" sz="2000" b="1" dirty="0">
                <a:latin typeface="Poppins" pitchFamily="2" charset="77"/>
                <a:cs typeface="Poppins" pitchFamily="2" charset="77"/>
              </a:rPr>
              <a:t>Size Comparison – Tesla’s Batteries vs Power Ahead Group’s MEGA-SIB Battery</a:t>
            </a:r>
            <a:endParaRPr lang="en-US" sz="2000" b="1" dirty="0">
              <a:latin typeface="Poppins" pitchFamily="2" charset="77"/>
              <a:cs typeface="Poppins" pitchFamily="2" charset="77"/>
            </a:endParaRPr>
          </a:p>
        </p:txBody>
      </p:sp>
      <p:sp>
        <p:nvSpPr>
          <p:cNvPr id="20" name="TextBox 19">
            <a:extLst>
              <a:ext uri="{FF2B5EF4-FFF2-40B4-BE49-F238E27FC236}">
                <a16:creationId xmlns:a16="http://schemas.microsoft.com/office/drawing/2014/main" id="{D1B02FE5-8E9E-A855-1743-334FD4C3B1FA}"/>
              </a:ext>
            </a:extLst>
          </p:cNvPr>
          <p:cNvSpPr txBox="1"/>
          <p:nvPr/>
        </p:nvSpPr>
        <p:spPr>
          <a:xfrm>
            <a:off x="1524000" y="1524000"/>
            <a:ext cx="4114800" cy="923330"/>
          </a:xfrm>
          <a:prstGeom prst="rect">
            <a:avLst/>
          </a:prstGeom>
          <a:noFill/>
        </p:spPr>
        <p:txBody>
          <a:bodyPr wrap="square" rtlCol="0">
            <a:spAutoFit/>
          </a:bodyPr>
          <a:lstStyle/>
          <a:p>
            <a:pPr algn="ctr"/>
            <a:r>
              <a:rPr lang="en-US" altLang="zh-CN" sz="1800" i="1" kern="100" dirty="0">
                <a:solidFill>
                  <a:schemeClr val="tx1">
                    <a:lumMod val="75000"/>
                    <a:lumOff val="25000"/>
                  </a:schemeClr>
                </a:solidFill>
                <a:effectLst/>
                <a:latin typeface="Aptos" panose="020B0004020202020204" pitchFamily="34" charset="0"/>
                <a:ea typeface="等线" panose="02010600030101010101" pitchFamily="2" charset="-122"/>
                <a:cs typeface="Times New Roman" panose="02020603050405020304" pitchFamily="18" charset="0"/>
              </a:rPr>
              <a:t>Power Ahead Group’s MEGA-SIB Battery is </a:t>
            </a:r>
            <a:r>
              <a:rPr lang="en-US" altLang="zh-CN" sz="1800" b="1" i="1" kern="100" dirty="0">
                <a:solidFill>
                  <a:schemeClr val="tx1">
                    <a:lumMod val="75000"/>
                    <a:lumOff val="25000"/>
                  </a:schemeClr>
                </a:solidFill>
                <a:effectLst/>
                <a:latin typeface="Aptos" panose="020B0004020202020204" pitchFamily="34" charset="0"/>
                <a:ea typeface="等线" panose="02010600030101010101" pitchFamily="2" charset="-122"/>
                <a:cs typeface="Times New Roman" panose="02020603050405020304" pitchFamily="18" charset="0"/>
              </a:rPr>
              <a:t>36 times </a:t>
            </a:r>
            <a:r>
              <a:rPr lang="en-US" altLang="zh-CN" sz="1800" i="1" kern="100" dirty="0">
                <a:solidFill>
                  <a:schemeClr val="tx1">
                    <a:lumMod val="75000"/>
                    <a:lumOff val="25000"/>
                  </a:schemeClr>
                </a:solidFill>
                <a:effectLst/>
                <a:latin typeface="Aptos" panose="020B0004020202020204" pitchFamily="34" charset="0"/>
                <a:ea typeface="等线" panose="02010600030101010101" pitchFamily="2" charset="-122"/>
                <a:cs typeface="Times New Roman" panose="02020603050405020304" pitchFamily="18" charset="0"/>
              </a:rPr>
              <a:t>as large (volumetric) compared to Tesla’s 4680 battery.</a:t>
            </a:r>
          </a:p>
        </p:txBody>
      </p:sp>
      <p:sp>
        <p:nvSpPr>
          <p:cNvPr id="2" name="TextBox 1">
            <a:extLst>
              <a:ext uri="{FF2B5EF4-FFF2-40B4-BE49-F238E27FC236}">
                <a16:creationId xmlns:a16="http://schemas.microsoft.com/office/drawing/2014/main" id="{7435449D-1668-9CC6-1992-B9D0913C2079}"/>
              </a:ext>
            </a:extLst>
          </p:cNvPr>
          <p:cNvSpPr txBox="1"/>
          <p:nvPr/>
        </p:nvSpPr>
        <p:spPr>
          <a:xfrm>
            <a:off x="8610600" y="6400800"/>
            <a:ext cx="533400" cy="307777"/>
          </a:xfrm>
          <a:prstGeom prst="rect">
            <a:avLst/>
          </a:prstGeom>
          <a:noFill/>
        </p:spPr>
        <p:txBody>
          <a:bodyPr wrap="square" rtlCol="0">
            <a:spAutoFit/>
          </a:bodyPr>
          <a:lstStyle/>
          <a:p>
            <a:fld id="{D32CD72E-A3AC-6C42-B310-42A3D9F030FC}" type="slidenum">
              <a:rPr lang="en-US" sz="1400" b="1" smtClean="0">
                <a:latin typeface="Nunito" pitchFamily="2" charset="77"/>
              </a:rPr>
              <a:t>14</a:t>
            </a:fld>
            <a:endParaRPr lang="en-US" sz="1400" b="1" dirty="0">
              <a:latin typeface="Nunito" pitchFamily="2" charset="77"/>
            </a:endParaRPr>
          </a:p>
        </p:txBody>
      </p:sp>
      <p:sp>
        <p:nvSpPr>
          <p:cNvPr id="7" name="Freeform 6">
            <a:extLst>
              <a:ext uri="{FF2B5EF4-FFF2-40B4-BE49-F238E27FC236}">
                <a16:creationId xmlns:a16="http://schemas.microsoft.com/office/drawing/2014/main" id="{84A5D88E-4D53-6265-3E0A-3580C06F79CB}"/>
              </a:ext>
            </a:extLst>
          </p:cNvPr>
          <p:cNvSpPr>
            <a:spLocks noChangeAspect="1"/>
          </p:cNvSpPr>
          <p:nvPr/>
        </p:nvSpPr>
        <p:spPr>
          <a:xfrm>
            <a:off x="6906115" y="6345471"/>
            <a:ext cx="1552085" cy="360129"/>
          </a:xfrm>
          <a:custGeom>
            <a:avLst/>
            <a:gdLst/>
            <a:ahLst/>
            <a:cxnLst/>
            <a:rect l="l" t="t" r="r" b="b"/>
            <a:pathLst>
              <a:path w="2447355" h="567858">
                <a:moveTo>
                  <a:pt x="0" y="0"/>
                </a:moveTo>
                <a:lnTo>
                  <a:pt x="2447355" y="0"/>
                </a:lnTo>
                <a:lnTo>
                  <a:pt x="2447355" y="567857"/>
                </a:lnTo>
                <a:lnTo>
                  <a:pt x="0" y="567857"/>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en-US" sz="504" dirty="0"/>
          </a:p>
        </p:txBody>
      </p:sp>
    </p:spTree>
    <p:extLst>
      <p:ext uri="{BB962C8B-B14F-4D97-AF65-F5344CB8AC3E}">
        <p14:creationId xmlns:p14="http://schemas.microsoft.com/office/powerpoint/2010/main" val="3573557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48152D-E665-8116-6620-003C33CA2F2A}"/>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73A1B9A8-A886-F794-5FB3-CA46C4FC1A27}"/>
              </a:ext>
            </a:extLst>
          </p:cNvPr>
          <p:cNvSpPr/>
          <p:nvPr/>
        </p:nvSpPr>
        <p:spPr>
          <a:xfrm>
            <a:off x="5181600" y="457200"/>
            <a:ext cx="3962400" cy="609600"/>
          </a:xfrm>
          <a:prstGeom prst="rect">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7">
            <a:extLst>
              <a:ext uri="{FF2B5EF4-FFF2-40B4-BE49-F238E27FC236}">
                <a16:creationId xmlns:a16="http://schemas.microsoft.com/office/drawing/2014/main" id="{277D90E9-48C7-29D8-7F9C-0C24F9118512}"/>
              </a:ext>
            </a:extLst>
          </p:cNvPr>
          <p:cNvGrpSpPr/>
          <p:nvPr/>
        </p:nvGrpSpPr>
        <p:grpSpPr>
          <a:xfrm>
            <a:off x="514350" y="1885621"/>
            <a:ext cx="8134765" cy="3000878"/>
            <a:chOff x="0" y="0"/>
            <a:chExt cx="4284979" cy="1580709"/>
          </a:xfrm>
        </p:grpSpPr>
        <p:sp>
          <p:nvSpPr>
            <p:cNvPr id="8" name="Freeform 8">
              <a:extLst>
                <a:ext uri="{FF2B5EF4-FFF2-40B4-BE49-F238E27FC236}">
                  <a16:creationId xmlns:a16="http://schemas.microsoft.com/office/drawing/2014/main" id="{B7DEB8DE-1465-C231-7D11-BD0224C62CF1}"/>
                </a:ext>
              </a:extLst>
            </p:cNvPr>
            <p:cNvSpPr/>
            <p:nvPr/>
          </p:nvSpPr>
          <p:spPr>
            <a:xfrm>
              <a:off x="0" y="0"/>
              <a:ext cx="4284979" cy="1580709"/>
            </a:xfrm>
            <a:custGeom>
              <a:avLst/>
              <a:gdLst/>
              <a:ahLst/>
              <a:cxnLst/>
              <a:rect l="l" t="t" r="r" b="b"/>
              <a:pathLst>
                <a:path w="4284979" h="1580709">
                  <a:moveTo>
                    <a:pt x="0" y="0"/>
                  </a:moveTo>
                  <a:lnTo>
                    <a:pt x="4284979" y="0"/>
                  </a:lnTo>
                  <a:lnTo>
                    <a:pt x="4284979" y="1580709"/>
                  </a:lnTo>
                  <a:lnTo>
                    <a:pt x="0" y="1580709"/>
                  </a:lnTo>
                  <a:close/>
                </a:path>
              </a:pathLst>
            </a:custGeom>
            <a:solidFill>
              <a:srgbClr val="FFFFFF"/>
            </a:solidFill>
            <a:ln cap="sq">
              <a:noFill/>
              <a:prstDash val="solid"/>
              <a:miter/>
            </a:ln>
          </p:spPr>
          <p:txBody>
            <a:bodyPr/>
            <a:lstStyle/>
            <a:p>
              <a:endParaRPr lang="en-US" sz="504"/>
            </a:p>
          </p:txBody>
        </p:sp>
        <p:sp>
          <p:nvSpPr>
            <p:cNvPr id="9" name="TextBox 9">
              <a:extLst>
                <a:ext uri="{FF2B5EF4-FFF2-40B4-BE49-F238E27FC236}">
                  <a16:creationId xmlns:a16="http://schemas.microsoft.com/office/drawing/2014/main" id="{DC2DCE34-A515-1C3D-903F-96889BDFF805}"/>
                </a:ext>
              </a:extLst>
            </p:cNvPr>
            <p:cNvSpPr txBox="1"/>
            <p:nvPr/>
          </p:nvSpPr>
          <p:spPr>
            <a:xfrm>
              <a:off x="0" y="-38100"/>
              <a:ext cx="812800" cy="850900"/>
            </a:xfrm>
            <a:prstGeom prst="rect">
              <a:avLst/>
            </a:prstGeom>
          </p:spPr>
          <p:txBody>
            <a:bodyPr lIns="25400" tIns="25400" rIns="25400" bIns="25400" rtlCol="0" anchor="ctr"/>
            <a:lstStyle/>
            <a:p>
              <a:pPr algn="ctr">
                <a:lnSpc>
                  <a:spcPts val="1330"/>
                </a:lnSpc>
              </a:pPr>
              <a:endParaRPr sz="504"/>
            </a:p>
          </p:txBody>
        </p:sp>
      </p:grpSp>
      <p:sp>
        <p:nvSpPr>
          <p:cNvPr id="12" name="TextBox 12">
            <a:extLst>
              <a:ext uri="{FF2B5EF4-FFF2-40B4-BE49-F238E27FC236}">
                <a16:creationId xmlns:a16="http://schemas.microsoft.com/office/drawing/2014/main" id="{84CB8895-7E7E-D2A7-4273-B10FB2523F82}"/>
              </a:ext>
            </a:extLst>
          </p:cNvPr>
          <p:cNvSpPr txBox="1"/>
          <p:nvPr/>
        </p:nvSpPr>
        <p:spPr>
          <a:xfrm>
            <a:off x="1066800" y="1371600"/>
            <a:ext cx="7391400" cy="4924425"/>
          </a:xfrm>
          <a:prstGeom prst="rect">
            <a:avLst/>
          </a:prstGeom>
        </p:spPr>
        <p:txBody>
          <a:bodyPr wrap="square" lIns="0" tIns="0" rIns="0" bIns="0" rtlCol="0" anchor="t">
            <a:spAutoFit/>
          </a:bodyPr>
          <a:lstStyle/>
          <a:p>
            <a:pPr marL="742950" lvl="1" indent="-285750">
              <a:buFont typeface="Arial" panose="020B0604020202020204" pitchFamily="34" charset="0"/>
              <a:buChar char="•"/>
            </a:pPr>
            <a:r>
              <a:rPr lang="en-US" altLang="zh-CN" sz="1600" dirty="0">
                <a:solidFill>
                  <a:schemeClr val="tx1">
                    <a:lumMod val="75000"/>
                    <a:lumOff val="25000"/>
                  </a:schemeClr>
                </a:solidFill>
                <a:latin typeface="Nunito" pitchFamily="2" charset="77"/>
                <a:cs typeface="Arial" panose="020B0604020202020204" pitchFamily="34" charset="0"/>
              </a:rPr>
              <a:t>Lithium-ion batteries are vulnerable to catching fire and/or exploding – high temperature, over-charge/discharge, compression, punctures, collisions, can cause lithium batteries to catch fire and explode.  </a:t>
            </a:r>
            <a:r>
              <a:rPr lang="en-US" altLang="zh-CN" sz="1600" b="1" dirty="0">
                <a:solidFill>
                  <a:schemeClr val="tx1">
                    <a:lumMod val="75000"/>
                    <a:lumOff val="25000"/>
                  </a:schemeClr>
                </a:solidFill>
                <a:latin typeface="Nunito" pitchFamily="2" charset="77"/>
                <a:cs typeface="Arial" panose="020B0604020202020204" pitchFamily="34" charset="0"/>
              </a:rPr>
              <a:t>Lithium-ion batteries are extremely unsafe as energy storage solutions.</a:t>
            </a:r>
          </a:p>
          <a:p>
            <a:pPr marL="457200" lvl="1"/>
            <a:endParaRPr lang="zh-CN" sz="1600" b="1" dirty="0">
              <a:solidFill>
                <a:schemeClr val="tx1">
                  <a:lumMod val="75000"/>
                  <a:lumOff val="25000"/>
                </a:schemeClr>
              </a:solidFill>
              <a:latin typeface="Nunito" pitchFamily="2" charset="77"/>
              <a:ea typeface="宋体" panose="02010600030101010101" pitchFamily="2" charset="-122"/>
              <a:cs typeface="Arial" panose="020B0604020202020204" pitchFamily="34" charset="0"/>
              <a:sym typeface="+mn-ea"/>
            </a:endParaRPr>
          </a:p>
          <a:p>
            <a:pPr marL="742950" lvl="1" indent="-285750">
              <a:buFont typeface="Arial" panose="020B0604020202020204" pitchFamily="34" charset="0"/>
              <a:buChar char="•"/>
            </a:pPr>
            <a:r>
              <a:rPr lang="en-US" altLang="zh-CN" sz="1600" dirty="0">
                <a:solidFill>
                  <a:schemeClr val="tx1">
                    <a:lumMod val="75000"/>
                    <a:lumOff val="25000"/>
                  </a:schemeClr>
                </a:solidFill>
                <a:latin typeface="Nunito" pitchFamily="2" charset="77"/>
                <a:cs typeface="Arial" panose="020B0604020202020204" pitchFamily="34" charset="0"/>
              </a:rPr>
              <a:t>Sodium-ion batteries solve the safety pain points that exist in lithium-ion batteries.  MEGA-SIB batteries use polyanion positive electrode materials, which are very safe, not flammable, and not prone to explosion risks.  </a:t>
            </a:r>
            <a:r>
              <a:rPr lang="en-US" altLang="zh-CN" sz="1600" b="1" dirty="0">
                <a:solidFill>
                  <a:schemeClr val="tx1">
                    <a:lumMod val="75000"/>
                    <a:lumOff val="25000"/>
                  </a:schemeClr>
                </a:solidFill>
                <a:latin typeface="Nunito" pitchFamily="2" charset="77"/>
                <a:cs typeface="Arial" panose="020B0604020202020204" pitchFamily="34" charset="0"/>
              </a:rPr>
              <a:t>Sodium-ion batteries, in terms of safety, are a far superior option for energy storage.</a:t>
            </a:r>
          </a:p>
          <a:p>
            <a:pPr marL="742950" lvl="1" indent="-285750">
              <a:buFont typeface="Arial" panose="020B0604020202020204" pitchFamily="34" charset="0"/>
              <a:buChar char="•"/>
            </a:pPr>
            <a:endParaRPr lang="zh-CN" altLang="en-US" sz="1600" b="1" dirty="0">
              <a:solidFill>
                <a:schemeClr val="tx1">
                  <a:lumMod val="75000"/>
                  <a:lumOff val="25000"/>
                </a:schemeClr>
              </a:solidFill>
              <a:latin typeface="Nunito" pitchFamily="2" charset="77"/>
              <a:ea typeface="宋体" panose="02010600030101010101" pitchFamily="2" charset="-122"/>
              <a:cs typeface="Arial" panose="020B0604020202020204" pitchFamily="34" charset="0"/>
              <a:sym typeface="+mn-ea"/>
            </a:endParaRPr>
          </a:p>
          <a:p>
            <a:pPr marL="742950" lvl="1" indent="-285750">
              <a:buFont typeface="Arial" panose="020B0604020202020204" pitchFamily="34" charset="0"/>
              <a:buChar char="•"/>
            </a:pPr>
            <a:r>
              <a:rPr lang="en-US" altLang="zh-CN" sz="1600" dirty="0">
                <a:solidFill>
                  <a:schemeClr val="tx1">
                    <a:lumMod val="75000"/>
                    <a:lumOff val="25000"/>
                  </a:schemeClr>
                </a:solidFill>
                <a:latin typeface="Nunito" pitchFamily="2" charset="77"/>
                <a:cs typeface="Arial" panose="020B0604020202020204" pitchFamily="34" charset="0"/>
              </a:rPr>
              <a:t>MEGA-SIB has a temperature-controlled ejection system, providing an additional layer of safety and performance security.</a:t>
            </a:r>
          </a:p>
          <a:p>
            <a:pPr marL="742950" lvl="1" indent="-285750">
              <a:buFont typeface="Arial" panose="020B0604020202020204" pitchFamily="34" charset="0"/>
              <a:buChar char="•"/>
            </a:pPr>
            <a:endParaRPr lang="en-US" altLang="zh-CN" sz="1600" dirty="0">
              <a:solidFill>
                <a:schemeClr val="tx1">
                  <a:lumMod val="75000"/>
                  <a:lumOff val="25000"/>
                </a:schemeClr>
              </a:solidFill>
              <a:latin typeface="Nunito" pitchFamily="2" charset="77"/>
              <a:cs typeface="Arial" panose="020B0604020202020204" pitchFamily="34" charset="0"/>
            </a:endParaRPr>
          </a:p>
          <a:p>
            <a:pPr marL="742950" lvl="1" indent="-285750">
              <a:buFont typeface="Arial" panose="020B0604020202020204" pitchFamily="34" charset="0"/>
              <a:buChar char="•"/>
            </a:pPr>
            <a:r>
              <a:rPr lang="en-US" altLang="zh-CN" sz="1600" dirty="0">
                <a:solidFill>
                  <a:schemeClr val="tx1">
                    <a:lumMod val="75000"/>
                    <a:lumOff val="25000"/>
                  </a:schemeClr>
                </a:solidFill>
                <a:latin typeface="Nunito" pitchFamily="2" charset="77"/>
                <a:cs typeface="Arial" panose="020B0604020202020204" pitchFamily="34" charset="0"/>
              </a:rPr>
              <a:t>This system provides constant temperature monitoring of each battery within a configuration. When a battery exceeds a predetermined temperature (e.g., 60 </a:t>
            </a:r>
            <a:r>
              <a:rPr lang="en-US" altLang="en-US" sz="1600" dirty="0">
                <a:solidFill>
                  <a:schemeClr val="tx1">
                    <a:lumMod val="75000"/>
                    <a:lumOff val="25000"/>
                  </a:schemeClr>
                </a:solidFill>
                <a:latin typeface="Nunito" pitchFamily="2" charset="77"/>
                <a:cs typeface="Arial" panose="020B0604020202020204" pitchFamily="34" charset="0"/>
              </a:rPr>
              <a:t>℃</a:t>
            </a:r>
            <a:r>
              <a:rPr lang="en-US" altLang="zh-CN" sz="1600" dirty="0">
                <a:solidFill>
                  <a:schemeClr val="tx1">
                    <a:lumMod val="75000"/>
                    <a:lumOff val="25000"/>
                  </a:schemeClr>
                </a:solidFill>
                <a:latin typeface="Nunito" pitchFamily="2" charset="77"/>
                <a:cs typeface="Arial" panose="020B0604020202020204" pitchFamily="34" charset="0"/>
              </a:rPr>
              <a:t>), it will be immediately “removed” from the configuration . </a:t>
            </a:r>
            <a:r>
              <a:rPr lang="en-US" altLang="zh-CN" sz="1600" b="1" dirty="0">
                <a:solidFill>
                  <a:schemeClr val="tx1">
                    <a:lumMod val="75000"/>
                    <a:lumOff val="25000"/>
                  </a:schemeClr>
                </a:solidFill>
                <a:latin typeface="Nunito" pitchFamily="2" charset="77"/>
                <a:cs typeface="Arial" panose="020B0604020202020204" pitchFamily="34" charset="0"/>
              </a:rPr>
              <a:t>This dual insurance ensures the safety and efficiency of the entire MEGA-SIB system.</a:t>
            </a:r>
          </a:p>
          <a:p>
            <a:pPr marL="0" indent="457200">
              <a:buNone/>
            </a:pPr>
            <a:endParaRPr lang="en-US" altLang="zh-CN" sz="1600" dirty="0">
              <a:solidFill>
                <a:schemeClr val="tx1">
                  <a:lumMod val="75000"/>
                  <a:lumOff val="25000"/>
                </a:schemeClr>
              </a:solidFill>
              <a:latin typeface="Nunito" pitchFamily="2" charset="77"/>
              <a:cs typeface="Arial" panose="020B0604020202020204" pitchFamily="34" charset="0"/>
            </a:endParaRPr>
          </a:p>
        </p:txBody>
      </p:sp>
      <p:pic>
        <p:nvPicPr>
          <p:cNvPr id="21" name="Picture 20" descr="A blue diamond with black lines&#10;&#10;Description automatically generated">
            <a:extLst>
              <a:ext uri="{FF2B5EF4-FFF2-40B4-BE49-F238E27FC236}">
                <a16:creationId xmlns:a16="http://schemas.microsoft.com/office/drawing/2014/main" id="{DFE82C64-EB7A-98DA-6122-D848F053639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9391"/>
          <a:stretch/>
        </p:blipFill>
        <p:spPr>
          <a:xfrm>
            <a:off x="0" y="304800"/>
            <a:ext cx="1470410" cy="3848100"/>
          </a:xfrm>
          <a:prstGeom prst="rect">
            <a:avLst/>
          </a:prstGeom>
        </p:spPr>
      </p:pic>
      <p:grpSp>
        <p:nvGrpSpPr>
          <p:cNvPr id="13" name="Group 2">
            <a:extLst>
              <a:ext uri="{FF2B5EF4-FFF2-40B4-BE49-F238E27FC236}">
                <a16:creationId xmlns:a16="http://schemas.microsoft.com/office/drawing/2014/main" id="{998EE5A1-6D22-4A88-27DE-D620918D4301}"/>
              </a:ext>
            </a:extLst>
          </p:cNvPr>
          <p:cNvGrpSpPr/>
          <p:nvPr/>
        </p:nvGrpSpPr>
        <p:grpSpPr>
          <a:xfrm>
            <a:off x="0" y="6172199"/>
            <a:ext cx="9144000" cy="685801"/>
            <a:chOff x="0" y="0"/>
            <a:chExt cx="4816593" cy="263407"/>
          </a:xfrm>
        </p:grpSpPr>
        <p:sp>
          <p:nvSpPr>
            <p:cNvPr id="14" name="Freeform 3">
              <a:extLst>
                <a:ext uri="{FF2B5EF4-FFF2-40B4-BE49-F238E27FC236}">
                  <a16:creationId xmlns:a16="http://schemas.microsoft.com/office/drawing/2014/main" id="{1A1D1494-9A00-3B18-1371-A68A6C8B89EB}"/>
                </a:ext>
              </a:extLst>
            </p:cNvPr>
            <p:cNvSpPr/>
            <p:nvPr/>
          </p:nvSpPr>
          <p:spPr>
            <a:xfrm>
              <a:off x="0" y="0"/>
              <a:ext cx="4816592" cy="263407"/>
            </a:xfrm>
            <a:custGeom>
              <a:avLst/>
              <a:gdLst/>
              <a:ahLst/>
              <a:cxnLst/>
              <a:rect l="l" t="t" r="r" b="b"/>
              <a:pathLst>
                <a:path w="4816592" h="263407">
                  <a:moveTo>
                    <a:pt x="0" y="0"/>
                  </a:moveTo>
                  <a:lnTo>
                    <a:pt x="4816592" y="0"/>
                  </a:lnTo>
                  <a:lnTo>
                    <a:pt x="4816592" y="263407"/>
                  </a:lnTo>
                  <a:lnTo>
                    <a:pt x="0" y="263407"/>
                  </a:lnTo>
                  <a:close/>
                </a:path>
              </a:pathLst>
            </a:custGeom>
            <a:solidFill>
              <a:srgbClr val="F2F1F2"/>
            </a:solidFill>
          </p:spPr>
          <p:txBody>
            <a:bodyPr/>
            <a:lstStyle/>
            <a:p>
              <a:endParaRPr lang="en-US" sz="504"/>
            </a:p>
          </p:txBody>
        </p:sp>
        <p:sp>
          <p:nvSpPr>
            <p:cNvPr id="15" name="TextBox 4">
              <a:extLst>
                <a:ext uri="{FF2B5EF4-FFF2-40B4-BE49-F238E27FC236}">
                  <a16:creationId xmlns:a16="http://schemas.microsoft.com/office/drawing/2014/main" id="{B5F53AAA-C5D1-5CD9-7CD3-9CB9F8FF6790}"/>
                </a:ext>
              </a:extLst>
            </p:cNvPr>
            <p:cNvSpPr txBox="1"/>
            <p:nvPr/>
          </p:nvSpPr>
          <p:spPr>
            <a:xfrm>
              <a:off x="0" y="-38100"/>
              <a:ext cx="812800" cy="850900"/>
            </a:xfrm>
            <a:prstGeom prst="rect">
              <a:avLst/>
            </a:prstGeom>
          </p:spPr>
          <p:txBody>
            <a:bodyPr lIns="25400" tIns="25400" rIns="25400" bIns="25400" rtlCol="0" anchor="ctr"/>
            <a:lstStyle/>
            <a:p>
              <a:pPr>
                <a:lnSpc>
                  <a:spcPts val="1330"/>
                </a:lnSpc>
              </a:pPr>
              <a:endParaRPr sz="504"/>
            </a:p>
          </p:txBody>
        </p:sp>
      </p:grpSp>
      <p:sp>
        <p:nvSpPr>
          <p:cNvPr id="17" name="TextBox 10">
            <a:extLst>
              <a:ext uri="{FF2B5EF4-FFF2-40B4-BE49-F238E27FC236}">
                <a16:creationId xmlns:a16="http://schemas.microsoft.com/office/drawing/2014/main" id="{42D01AB4-B3EF-515A-7B99-E02759B26DBD}"/>
              </a:ext>
            </a:extLst>
          </p:cNvPr>
          <p:cNvSpPr txBox="1"/>
          <p:nvPr/>
        </p:nvSpPr>
        <p:spPr>
          <a:xfrm>
            <a:off x="1219200" y="609600"/>
            <a:ext cx="4038600" cy="338554"/>
          </a:xfrm>
          <a:prstGeom prst="rect">
            <a:avLst/>
          </a:prstGeom>
        </p:spPr>
        <p:txBody>
          <a:bodyPr wrap="square" lIns="0" tIns="0" rIns="0" bIns="0" rtlCol="0" anchor="t">
            <a:spAutoFit/>
          </a:bodyPr>
          <a:lstStyle/>
          <a:p>
            <a:r>
              <a:rPr lang="en-US" altLang="zh-CN" sz="2200" b="1" kern="100" dirty="0">
                <a:effectLst/>
                <a:latin typeface="Poppins" pitchFamily="2" charset="77"/>
                <a:ea typeface="等线" panose="02010600030101010101" pitchFamily="2" charset="-122"/>
                <a:cs typeface="Poppins" pitchFamily="2" charset="77"/>
              </a:rPr>
              <a:t>MEGA-SIB’s Advantages</a:t>
            </a:r>
            <a:endParaRPr lang="en-US" sz="2200" dirty="0">
              <a:latin typeface="Poppins" pitchFamily="2" charset="77"/>
              <a:cs typeface="Poppins" pitchFamily="2" charset="77"/>
            </a:endParaRPr>
          </a:p>
        </p:txBody>
      </p:sp>
      <p:sp>
        <p:nvSpPr>
          <p:cNvPr id="2" name="TextBox 10">
            <a:extLst>
              <a:ext uri="{FF2B5EF4-FFF2-40B4-BE49-F238E27FC236}">
                <a16:creationId xmlns:a16="http://schemas.microsoft.com/office/drawing/2014/main" id="{99846DEC-CB73-CB38-D6EF-23E6746CE382}"/>
              </a:ext>
            </a:extLst>
          </p:cNvPr>
          <p:cNvSpPr txBox="1"/>
          <p:nvPr/>
        </p:nvSpPr>
        <p:spPr>
          <a:xfrm>
            <a:off x="5410200" y="609600"/>
            <a:ext cx="1219200" cy="338554"/>
          </a:xfrm>
          <a:prstGeom prst="rect">
            <a:avLst/>
          </a:prstGeom>
        </p:spPr>
        <p:txBody>
          <a:bodyPr wrap="square" lIns="0" tIns="0" rIns="0" bIns="0" rtlCol="0" anchor="t">
            <a:spAutoFit/>
          </a:bodyPr>
          <a:lstStyle/>
          <a:p>
            <a:r>
              <a:rPr lang="en-US" sz="2200" b="1" kern="100" dirty="0">
                <a:solidFill>
                  <a:schemeClr val="bg1"/>
                </a:solidFill>
                <a:latin typeface="Poppins" pitchFamily="2" charset="77"/>
                <a:ea typeface="等线" panose="02010600030101010101" pitchFamily="2" charset="-122"/>
                <a:cs typeface="Poppins" pitchFamily="2" charset="77"/>
              </a:rPr>
              <a:t>1. Safety</a:t>
            </a:r>
            <a:endParaRPr lang="en-US" sz="2200" dirty="0">
              <a:solidFill>
                <a:schemeClr val="bg1"/>
              </a:solidFill>
              <a:latin typeface="Poppins" pitchFamily="2" charset="77"/>
              <a:cs typeface="Poppins" pitchFamily="2" charset="77"/>
            </a:endParaRPr>
          </a:p>
        </p:txBody>
      </p:sp>
      <p:sp>
        <p:nvSpPr>
          <p:cNvPr id="4" name="TextBox 3">
            <a:extLst>
              <a:ext uri="{FF2B5EF4-FFF2-40B4-BE49-F238E27FC236}">
                <a16:creationId xmlns:a16="http://schemas.microsoft.com/office/drawing/2014/main" id="{4630CB9A-4269-8499-1E70-EC1B9C879975}"/>
              </a:ext>
            </a:extLst>
          </p:cNvPr>
          <p:cNvSpPr txBox="1"/>
          <p:nvPr/>
        </p:nvSpPr>
        <p:spPr>
          <a:xfrm>
            <a:off x="8610600" y="6400800"/>
            <a:ext cx="533400" cy="307777"/>
          </a:xfrm>
          <a:prstGeom prst="rect">
            <a:avLst/>
          </a:prstGeom>
          <a:noFill/>
        </p:spPr>
        <p:txBody>
          <a:bodyPr wrap="square" rtlCol="0">
            <a:spAutoFit/>
          </a:bodyPr>
          <a:lstStyle/>
          <a:p>
            <a:fld id="{D32CD72E-A3AC-6C42-B310-42A3D9F030FC}" type="slidenum">
              <a:rPr lang="en-US" sz="1400" b="1" smtClean="0">
                <a:latin typeface="Nunito" pitchFamily="2" charset="77"/>
              </a:rPr>
              <a:t>15</a:t>
            </a:fld>
            <a:endParaRPr lang="en-US" sz="1400" b="1" dirty="0">
              <a:latin typeface="Nunito" pitchFamily="2" charset="77"/>
            </a:endParaRPr>
          </a:p>
        </p:txBody>
      </p:sp>
      <p:sp>
        <p:nvSpPr>
          <p:cNvPr id="5" name="Freeform 6">
            <a:extLst>
              <a:ext uri="{FF2B5EF4-FFF2-40B4-BE49-F238E27FC236}">
                <a16:creationId xmlns:a16="http://schemas.microsoft.com/office/drawing/2014/main" id="{58FFCC95-43D1-288D-9DF0-6AF64D669874}"/>
              </a:ext>
            </a:extLst>
          </p:cNvPr>
          <p:cNvSpPr>
            <a:spLocks noChangeAspect="1"/>
          </p:cNvSpPr>
          <p:nvPr/>
        </p:nvSpPr>
        <p:spPr>
          <a:xfrm>
            <a:off x="6906115" y="6345471"/>
            <a:ext cx="1552085" cy="360129"/>
          </a:xfrm>
          <a:custGeom>
            <a:avLst/>
            <a:gdLst/>
            <a:ahLst/>
            <a:cxnLst/>
            <a:rect l="l" t="t" r="r" b="b"/>
            <a:pathLst>
              <a:path w="2447355" h="567858">
                <a:moveTo>
                  <a:pt x="0" y="0"/>
                </a:moveTo>
                <a:lnTo>
                  <a:pt x="2447355" y="0"/>
                </a:lnTo>
                <a:lnTo>
                  <a:pt x="2447355" y="567857"/>
                </a:lnTo>
                <a:lnTo>
                  <a:pt x="0" y="567857"/>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en-US" sz="504" dirty="0"/>
          </a:p>
        </p:txBody>
      </p:sp>
    </p:spTree>
    <p:extLst>
      <p:ext uri="{BB962C8B-B14F-4D97-AF65-F5344CB8AC3E}">
        <p14:creationId xmlns:p14="http://schemas.microsoft.com/office/powerpoint/2010/main" val="4063712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AF885-E0D1-843E-540E-8C175A52596D}"/>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759E9422-A589-267A-50BB-818EF974A15B}"/>
              </a:ext>
            </a:extLst>
          </p:cNvPr>
          <p:cNvSpPr/>
          <p:nvPr/>
        </p:nvSpPr>
        <p:spPr>
          <a:xfrm>
            <a:off x="4724400" y="457200"/>
            <a:ext cx="4419600" cy="609600"/>
          </a:xfrm>
          <a:prstGeom prst="rect">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7">
            <a:extLst>
              <a:ext uri="{FF2B5EF4-FFF2-40B4-BE49-F238E27FC236}">
                <a16:creationId xmlns:a16="http://schemas.microsoft.com/office/drawing/2014/main" id="{A0A74533-3E41-8453-3A7B-59A3F9445713}"/>
              </a:ext>
            </a:extLst>
          </p:cNvPr>
          <p:cNvGrpSpPr/>
          <p:nvPr/>
        </p:nvGrpSpPr>
        <p:grpSpPr>
          <a:xfrm>
            <a:off x="514350" y="1885621"/>
            <a:ext cx="8134765" cy="1467179"/>
            <a:chOff x="0" y="0"/>
            <a:chExt cx="4284979" cy="1580709"/>
          </a:xfrm>
        </p:grpSpPr>
        <p:sp>
          <p:nvSpPr>
            <p:cNvPr id="8" name="Freeform 8">
              <a:extLst>
                <a:ext uri="{FF2B5EF4-FFF2-40B4-BE49-F238E27FC236}">
                  <a16:creationId xmlns:a16="http://schemas.microsoft.com/office/drawing/2014/main" id="{7189AD13-9834-7E82-2BD9-33CE101E83A3}"/>
                </a:ext>
              </a:extLst>
            </p:cNvPr>
            <p:cNvSpPr/>
            <p:nvPr/>
          </p:nvSpPr>
          <p:spPr>
            <a:xfrm>
              <a:off x="0" y="0"/>
              <a:ext cx="4284979" cy="1580709"/>
            </a:xfrm>
            <a:custGeom>
              <a:avLst/>
              <a:gdLst/>
              <a:ahLst/>
              <a:cxnLst/>
              <a:rect l="l" t="t" r="r" b="b"/>
              <a:pathLst>
                <a:path w="4284979" h="1580709">
                  <a:moveTo>
                    <a:pt x="0" y="0"/>
                  </a:moveTo>
                  <a:lnTo>
                    <a:pt x="4284979" y="0"/>
                  </a:lnTo>
                  <a:lnTo>
                    <a:pt x="4284979" y="1580709"/>
                  </a:lnTo>
                  <a:lnTo>
                    <a:pt x="0" y="1580709"/>
                  </a:lnTo>
                  <a:close/>
                </a:path>
              </a:pathLst>
            </a:custGeom>
            <a:solidFill>
              <a:srgbClr val="FFFFFF"/>
            </a:solidFill>
            <a:ln cap="sq">
              <a:noFill/>
              <a:prstDash val="solid"/>
              <a:miter/>
            </a:ln>
          </p:spPr>
          <p:txBody>
            <a:bodyPr/>
            <a:lstStyle/>
            <a:p>
              <a:endParaRPr lang="en-US" sz="504"/>
            </a:p>
          </p:txBody>
        </p:sp>
        <p:sp>
          <p:nvSpPr>
            <p:cNvPr id="9" name="TextBox 9">
              <a:extLst>
                <a:ext uri="{FF2B5EF4-FFF2-40B4-BE49-F238E27FC236}">
                  <a16:creationId xmlns:a16="http://schemas.microsoft.com/office/drawing/2014/main" id="{6F19FB96-CD93-BD37-7F65-13BFB0A675E4}"/>
                </a:ext>
              </a:extLst>
            </p:cNvPr>
            <p:cNvSpPr txBox="1"/>
            <p:nvPr/>
          </p:nvSpPr>
          <p:spPr>
            <a:xfrm>
              <a:off x="0" y="-38100"/>
              <a:ext cx="812800" cy="850900"/>
            </a:xfrm>
            <a:prstGeom prst="rect">
              <a:avLst/>
            </a:prstGeom>
          </p:spPr>
          <p:txBody>
            <a:bodyPr lIns="25400" tIns="25400" rIns="25400" bIns="25400" rtlCol="0" anchor="ctr"/>
            <a:lstStyle/>
            <a:p>
              <a:pPr algn="ctr">
                <a:lnSpc>
                  <a:spcPts val="1330"/>
                </a:lnSpc>
              </a:pPr>
              <a:endParaRPr sz="504"/>
            </a:p>
          </p:txBody>
        </p:sp>
      </p:grpSp>
      <p:sp>
        <p:nvSpPr>
          <p:cNvPr id="12" name="TextBox 12">
            <a:extLst>
              <a:ext uri="{FF2B5EF4-FFF2-40B4-BE49-F238E27FC236}">
                <a16:creationId xmlns:a16="http://schemas.microsoft.com/office/drawing/2014/main" id="{F02422E3-54ED-1C49-15E9-EFA46406CBCC}"/>
              </a:ext>
            </a:extLst>
          </p:cNvPr>
          <p:cNvSpPr txBox="1"/>
          <p:nvPr/>
        </p:nvSpPr>
        <p:spPr>
          <a:xfrm>
            <a:off x="609600" y="1295400"/>
            <a:ext cx="7315200" cy="1969770"/>
          </a:xfrm>
          <a:prstGeom prst="rect">
            <a:avLst/>
          </a:prstGeom>
        </p:spPr>
        <p:txBody>
          <a:bodyPr wrap="square" lIns="0" tIns="0" rIns="0" bIns="0" rtlCol="0" anchor="t">
            <a:spAutoFit/>
          </a:bodyPr>
          <a:lstStyle/>
          <a:p>
            <a:pPr marL="541782" lvl="1" indent="-285750">
              <a:buFont typeface="Arial" panose="020B0604020202020204" pitchFamily="34" charset="0"/>
              <a:buChar char="•"/>
            </a:pPr>
            <a:r>
              <a:rPr lang="en-US" altLang="zh-CN" sz="1600" dirty="0">
                <a:solidFill>
                  <a:schemeClr val="tx1">
                    <a:lumMod val="75000"/>
                    <a:lumOff val="25000"/>
                  </a:schemeClr>
                </a:solidFill>
                <a:latin typeface="Nunito" pitchFamily="2" charset="77"/>
              </a:rPr>
              <a:t>The capacity of one MEGA-SIB is equivalent to: </a:t>
            </a:r>
            <a:br>
              <a:rPr lang="en-US" altLang="zh-CN" sz="1600" dirty="0">
                <a:solidFill>
                  <a:schemeClr val="tx1">
                    <a:lumMod val="75000"/>
                    <a:lumOff val="25000"/>
                  </a:schemeClr>
                </a:solidFill>
                <a:latin typeface="Nunito" pitchFamily="2" charset="77"/>
              </a:rPr>
            </a:br>
            <a:endParaRPr lang="en-US" altLang="zh-CN" sz="1600" dirty="0">
              <a:solidFill>
                <a:schemeClr val="tx1">
                  <a:lumMod val="75000"/>
                  <a:lumOff val="25000"/>
                </a:schemeClr>
              </a:solidFill>
              <a:latin typeface="Nunito" pitchFamily="2" charset="77"/>
            </a:endParaRPr>
          </a:p>
          <a:p>
            <a:pPr lvl="2"/>
            <a:r>
              <a:rPr lang="en-US" altLang="zh-CN" sz="1600" dirty="0">
                <a:solidFill>
                  <a:schemeClr val="tx1">
                    <a:lumMod val="75000"/>
                    <a:lumOff val="25000"/>
                  </a:schemeClr>
                </a:solidFill>
                <a:latin typeface="Nunito" pitchFamily="2" charset="77"/>
              </a:rPr>
              <a:t>- 36 units of 4680 battery</a:t>
            </a:r>
          </a:p>
          <a:p>
            <a:pPr marL="457200" lvl="1"/>
            <a:r>
              <a:rPr lang="en-US" altLang="zh-CN" sz="1600" dirty="0">
                <a:solidFill>
                  <a:schemeClr val="tx1">
                    <a:lumMod val="75000"/>
                    <a:lumOff val="25000"/>
                  </a:schemeClr>
                </a:solidFill>
                <a:latin typeface="Nunito" pitchFamily="2" charset="77"/>
              </a:rPr>
              <a:t>	- 196 units of 2170 battery</a:t>
            </a:r>
          </a:p>
          <a:p>
            <a:pPr marL="457200" lvl="1"/>
            <a:r>
              <a:rPr lang="en-US" altLang="zh-CN" sz="1600" dirty="0">
                <a:solidFill>
                  <a:schemeClr val="tx1">
                    <a:lumMod val="75000"/>
                    <a:lumOff val="25000"/>
                  </a:schemeClr>
                </a:solidFill>
                <a:latin typeface="Nunito" pitchFamily="2" charset="77"/>
              </a:rPr>
              <a:t>	- 287 pieces of 1865 battery</a:t>
            </a:r>
            <a:br>
              <a:rPr lang="en-US" altLang="zh-CN" sz="1600" dirty="0">
                <a:solidFill>
                  <a:schemeClr val="tx1">
                    <a:lumMod val="75000"/>
                    <a:lumOff val="25000"/>
                  </a:schemeClr>
                </a:solidFill>
                <a:latin typeface="Nunito" pitchFamily="2" charset="77"/>
              </a:rPr>
            </a:br>
            <a:endParaRPr lang="en-US" altLang="zh-CN" sz="1600" dirty="0">
              <a:solidFill>
                <a:schemeClr val="tx1">
                  <a:lumMod val="75000"/>
                  <a:lumOff val="25000"/>
                </a:schemeClr>
              </a:solidFill>
              <a:latin typeface="Nunito" pitchFamily="2" charset="77"/>
            </a:endParaRPr>
          </a:p>
          <a:p>
            <a:pPr marL="541782" lvl="1" indent="-285750">
              <a:buFont typeface="Arial" panose="020B0604020202020204" pitchFamily="34" charset="0"/>
              <a:buChar char="•"/>
            </a:pPr>
            <a:r>
              <a:rPr lang="en-US" altLang="zh-CN" sz="1600" dirty="0">
                <a:solidFill>
                  <a:schemeClr val="tx1">
                    <a:lumMod val="75000"/>
                    <a:lumOff val="25000"/>
                  </a:schemeClr>
                </a:solidFill>
                <a:latin typeface="Nunito" pitchFamily="2" charset="77"/>
              </a:rPr>
              <a:t>Manufacturing fewer and larger batteries requires less production equipment, a smaller factory area, smaller land area, and fewer workers</a:t>
            </a:r>
            <a:endParaRPr lang="zh-CN" altLang="en-US" sz="1600" dirty="0">
              <a:solidFill>
                <a:schemeClr val="tx1">
                  <a:lumMod val="75000"/>
                  <a:lumOff val="25000"/>
                </a:schemeClr>
              </a:solidFill>
              <a:latin typeface="Nunito" pitchFamily="2" charset="77"/>
              <a:sym typeface="+mn-ea"/>
            </a:endParaRPr>
          </a:p>
        </p:txBody>
      </p:sp>
      <p:grpSp>
        <p:nvGrpSpPr>
          <p:cNvPr id="13" name="Group 2">
            <a:extLst>
              <a:ext uri="{FF2B5EF4-FFF2-40B4-BE49-F238E27FC236}">
                <a16:creationId xmlns:a16="http://schemas.microsoft.com/office/drawing/2014/main" id="{D64BC7C4-26C9-88DE-3078-1DF251B30D1D}"/>
              </a:ext>
            </a:extLst>
          </p:cNvPr>
          <p:cNvGrpSpPr/>
          <p:nvPr/>
        </p:nvGrpSpPr>
        <p:grpSpPr>
          <a:xfrm>
            <a:off x="0" y="6172199"/>
            <a:ext cx="9144000" cy="685801"/>
            <a:chOff x="0" y="0"/>
            <a:chExt cx="4816593" cy="263407"/>
          </a:xfrm>
        </p:grpSpPr>
        <p:sp>
          <p:nvSpPr>
            <p:cNvPr id="14" name="Freeform 3">
              <a:extLst>
                <a:ext uri="{FF2B5EF4-FFF2-40B4-BE49-F238E27FC236}">
                  <a16:creationId xmlns:a16="http://schemas.microsoft.com/office/drawing/2014/main" id="{AD37C7E0-4BFD-C8E8-63EE-25345463A129}"/>
                </a:ext>
              </a:extLst>
            </p:cNvPr>
            <p:cNvSpPr/>
            <p:nvPr/>
          </p:nvSpPr>
          <p:spPr>
            <a:xfrm>
              <a:off x="0" y="0"/>
              <a:ext cx="4816592" cy="263407"/>
            </a:xfrm>
            <a:custGeom>
              <a:avLst/>
              <a:gdLst/>
              <a:ahLst/>
              <a:cxnLst/>
              <a:rect l="l" t="t" r="r" b="b"/>
              <a:pathLst>
                <a:path w="4816592" h="263407">
                  <a:moveTo>
                    <a:pt x="0" y="0"/>
                  </a:moveTo>
                  <a:lnTo>
                    <a:pt x="4816592" y="0"/>
                  </a:lnTo>
                  <a:lnTo>
                    <a:pt x="4816592" y="263407"/>
                  </a:lnTo>
                  <a:lnTo>
                    <a:pt x="0" y="263407"/>
                  </a:lnTo>
                  <a:close/>
                </a:path>
              </a:pathLst>
            </a:custGeom>
            <a:solidFill>
              <a:srgbClr val="F2F1F2"/>
            </a:solidFill>
          </p:spPr>
          <p:txBody>
            <a:bodyPr/>
            <a:lstStyle/>
            <a:p>
              <a:endParaRPr lang="en-US" sz="504"/>
            </a:p>
          </p:txBody>
        </p:sp>
        <p:sp>
          <p:nvSpPr>
            <p:cNvPr id="15" name="TextBox 4">
              <a:extLst>
                <a:ext uri="{FF2B5EF4-FFF2-40B4-BE49-F238E27FC236}">
                  <a16:creationId xmlns:a16="http://schemas.microsoft.com/office/drawing/2014/main" id="{FD49A6E5-B7AF-B73C-B6B4-E0DB3399A1D4}"/>
                </a:ext>
              </a:extLst>
            </p:cNvPr>
            <p:cNvSpPr txBox="1"/>
            <p:nvPr/>
          </p:nvSpPr>
          <p:spPr>
            <a:xfrm>
              <a:off x="0" y="-38100"/>
              <a:ext cx="812800" cy="850900"/>
            </a:xfrm>
            <a:prstGeom prst="rect">
              <a:avLst/>
            </a:prstGeom>
          </p:spPr>
          <p:txBody>
            <a:bodyPr lIns="25400" tIns="25400" rIns="25400" bIns="25400" rtlCol="0" anchor="ctr"/>
            <a:lstStyle/>
            <a:p>
              <a:pPr>
                <a:lnSpc>
                  <a:spcPts val="1330"/>
                </a:lnSpc>
              </a:pPr>
              <a:endParaRPr sz="504"/>
            </a:p>
          </p:txBody>
        </p:sp>
      </p:grpSp>
      <p:sp>
        <p:nvSpPr>
          <p:cNvPr id="17" name="TextBox 10">
            <a:extLst>
              <a:ext uri="{FF2B5EF4-FFF2-40B4-BE49-F238E27FC236}">
                <a16:creationId xmlns:a16="http://schemas.microsoft.com/office/drawing/2014/main" id="{5CF118AA-382B-AF4D-FA52-64A8860290F9}"/>
              </a:ext>
            </a:extLst>
          </p:cNvPr>
          <p:cNvSpPr txBox="1"/>
          <p:nvPr/>
        </p:nvSpPr>
        <p:spPr>
          <a:xfrm>
            <a:off x="457200" y="533400"/>
            <a:ext cx="4038600" cy="677108"/>
          </a:xfrm>
          <a:prstGeom prst="rect">
            <a:avLst/>
          </a:prstGeom>
        </p:spPr>
        <p:txBody>
          <a:bodyPr wrap="square" lIns="0" tIns="0" rIns="0" bIns="0" rtlCol="0" anchor="t">
            <a:spAutoFit/>
          </a:bodyPr>
          <a:lstStyle/>
          <a:p>
            <a:r>
              <a:rPr lang="en-US" altLang="zh-CN" sz="2200" b="1" kern="100" dirty="0">
                <a:effectLst/>
                <a:latin typeface="Poppins" pitchFamily="2" charset="77"/>
                <a:ea typeface="等线" panose="02010600030101010101" pitchFamily="2" charset="-122"/>
                <a:cs typeface="Poppins" pitchFamily="2" charset="77"/>
              </a:rPr>
              <a:t>MEGA-SIB’s Advantages Cont’d</a:t>
            </a:r>
            <a:endParaRPr lang="en-US" sz="2200" dirty="0">
              <a:latin typeface="Poppins" pitchFamily="2" charset="77"/>
              <a:cs typeface="Poppins" pitchFamily="2" charset="77"/>
            </a:endParaRPr>
          </a:p>
        </p:txBody>
      </p:sp>
      <p:sp>
        <p:nvSpPr>
          <p:cNvPr id="2" name="TextBox 10">
            <a:extLst>
              <a:ext uri="{FF2B5EF4-FFF2-40B4-BE49-F238E27FC236}">
                <a16:creationId xmlns:a16="http://schemas.microsoft.com/office/drawing/2014/main" id="{72E456EE-B0BF-1E36-DFBD-D47E6A2FB80D}"/>
              </a:ext>
            </a:extLst>
          </p:cNvPr>
          <p:cNvSpPr txBox="1"/>
          <p:nvPr/>
        </p:nvSpPr>
        <p:spPr>
          <a:xfrm>
            <a:off x="4876800" y="609600"/>
            <a:ext cx="4191000" cy="338554"/>
          </a:xfrm>
          <a:prstGeom prst="rect">
            <a:avLst/>
          </a:prstGeom>
        </p:spPr>
        <p:txBody>
          <a:bodyPr wrap="square" lIns="0" tIns="0" rIns="0" bIns="0" rtlCol="0" anchor="t">
            <a:spAutoFit/>
          </a:bodyPr>
          <a:lstStyle/>
          <a:p>
            <a:r>
              <a:rPr lang="en-US" sz="2200" b="1" kern="100" dirty="0">
                <a:solidFill>
                  <a:schemeClr val="bg1"/>
                </a:solidFill>
                <a:latin typeface="Poppins" pitchFamily="2" charset="77"/>
                <a:ea typeface="等线" panose="02010600030101010101" pitchFamily="2" charset="-122"/>
                <a:cs typeface="Poppins" pitchFamily="2" charset="77"/>
              </a:rPr>
              <a:t>2. High Production Efficiency</a:t>
            </a:r>
          </a:p>
        </p:txBody>
      </p:sp>
      <p:sp>
        <p:nvSpPr>
          <p:cNvPr id="4" name="Rectangle 3">
            <a:extLst>
              <a:ext uri="{FF2B5EF4-FFF2-40B4-BE49-F238E27FC236}">
                <a16:creationId xmlns:a16="http://schemas.microsoft.com/office/drawing/2014/main" id="{59CF684B-EDF5-181B-96BF-BC1B52E4FA1A}"/>
              </a:ext>
            </a:extLst>
          </p:cNvPr>
          <p:cNvSpPr/>
          <p:nvPr/>
        </p:nvSpPr>
        <p:spPr>
          <a:xfrm>
            <a:off x="0" y="3581400"/>
            <a:ext cx="4419600" cy="609600"/>
          </a:xfrm>
          <a:prstGeom prst="rect">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10">
            <a:extLst>
              <a:ext uri="{FF2B5EF4-FFF2-40B4-BE49-F238E27FC236}">
                <a16:creationId xmlns:a16="http://schemas.microsoft.com/office/drawing/2014/main" id="{AB1130E6-A990-0F28-A7A5-E1E89E405CFE}"/>
              </a:ext>
            </a:extLst>
          </p:cNvPr>
          <p:cNvSpPr txBox="1"/>
          <p:nvPr/>
        </p:nvSpPr>
        <p:spPr>
          <a:xfrm>
            <a:off x="685800" y="3733800"/>
            <a:ext cx="3657600" cy="338554"/>
          </a:xfrm>
          <a:prstGeom prst="rect">
            <a:avLst/>
          </a:prstGeom>
        </p:spPr>
        <p:txBody>
          <a:bodyPr wrap="square" lIns="0" tIns="0" rIns="0" bIns="0" rtlCol="0" anchor="t">
            <a:spAutoFit/>
          </a:bodyPr>
          <a:lstStyle/>
          <a:p>
            <a:r>
              <a:rPr lang="en-US" sz="2200" b="1" kern="100" dirty="0">
                <a:solidFill>
                  <a:schemeClr val="bg1"/>
                </a:solidFill>
                <a:latin typeface="Poppins" pitchFamily="2" charset="77"/>
                <a:ea typeface="等线" panose="02010600030101010101" pitchFamily="2" charset="-122"/>
                <a:cs typeface="Poppins" pitchFamily="2" charset="77"/>
              </a:rPr>
              <a:t>3. Cost Advantages</a:t>
            </a:r>
          </a:p>
        </p:txBody>
      </p:sp>
      <p:sp>
        <p:nvSpPr>
          <p:cNvPr id="6" name="内容占位符 2">
            <a:extLst>
              <a:ext uri="{FF2B5EF4-FFF2-40B4-BE49-F238E27FC236}">
                <a16:creationId xmlns:a16="http://schemas.microsoft.com/office/drawing/2014/main" id="{989D3D07-1818-B2ED-5763-FBDD08E1339D}"/>
              </a:ext>
            </a:extLst>
          </p:cNvPr>
          <p:cNvSpPr txBox="1">
            <a:spLocks/>
          </p:cNvSpPr>
          <p:nvPr/>
        </p:nvSpPr>
        <p:spPr>
          <a:xfrm>
            <a:off x="762000" y="4363616"/>
            <a:ext cx="8077200" cy="1656184"/>
          </a:xfrm>
          <a:prstGeom prst="rect">
            <a:avLst/>
          </a:prstGeom>
          <a:noFill/>
          <a:ln w="9525">
            <a:noFill/>
          </a:ln>
        </p:spPr>
        <p:txBody>
          <a:bodyPr/>
          <a:lst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0">
              <a:buNone/>
            </a:pPr>
            <a:r>
              <a:rPr lang="en-US" altLang="zh-CN" sz="1600" dirty="0">
                <a:solidFill>
                  <a:schemeClr val="tx1">
                    <a:lumMod val="75000"/>
                    <a:lumOff val="25000"/>
                  </a:schemeClr>
                </a:solidFill>
                <a:latin typeface="Nunito" pitchFamily="2" charset="77"/>
                <a:cs typeface="Arial" panose="020B0604020202020204" pitchFamily="34" charset="0"/>
              </a:rPr>
              <a:t>Compared with other cylindrical batteries, MEGA-SIB:</a:t>
            </a:r>
            <a:br>
              <a:rPr lang="en-US" altLang="zh-CN" sz="1600" dirty="0">
                <a:solidFill>
                  <a:schemeClr val="tx1">
                    <a:lumMod val="75000"/>
                    <a:lumOff val="25000"/>
                  </a:schemeClr>
                </a:solidFill>
                <a:latin typeface="Nunito" pitchFamily="2" charset="77"/>
                <a:cs typeface="Arial" panose="020B0604020202020204" pitchFamily="34" charset="0"/>
              </a:rPr>
            </a:br>
            <a:endParaRPr lang="en-US" altLang="zh-CN" sz="1600" dirty="0">
              <a:solidFill>
                <a:schemeClr val="tx1">
                  <a:lumMod val="75000"/>
                  <a:lumOff val="25000"/>
                </a:schemeClr>
              </a:solidFill>
              <a:latin typeface="Nunito" pitchFamily="2" charset="77"/>
              <a:cs typeface="Arial" panose="020B0604020202020204" pitchFamily="34" charset="0"/>
            </a:endParaRPr>
          </a:p>
          <a:p>
            <a:r>
              <a:rPr lang="en-US" altLang="zh-CN" sz="1600" b="1" dirty="0">
                <a:solidFill>
                  <a:schemeClr val="tx1">
                    <a:lumMod val="75000"/>
                    <a:lumOff val="25000"/>
                  </a:schemeClr>
                </a:solidFill>
                <a:latin typeface="Nunito" pitchFamily="2" charset="77"/>
                <a:cs typeface="Arial" panose="020B0604020202020204" pitchFamily="34" charset="0"/>
              </a:rPr>
              <a:t>Saves 66% </a:t>
            </a:r>
            <a:r>
              <a:rPr lang="en-US" altLang="zh-CN" sz="1600" dirty="0">
                <a:solidFill>
                  <a:schemeClr val="tx1">
                    <a:lumMod val="75000"/>
                    <a:lumOff val="25000"/>
                  </a:schemeClr>
                </a:solidFill>
                <a:latin typeface="Nunito" pitchFamily="2" charset="77"/>
                <a:cs typeface="Arial" panose="020B0604020202020204" pitchFamily="34" charset="0"/>
              </a:rPr>
              <a:t>of shell material + 36 welding points compare with 4680 battery</a:t>
            </a:r>
          </a:p>
          <a:p>
            <a:r>
              <a:rPr lang="en-US" altLang="zh-CN" sz="1600" b="1" dirty="0">
                <a:solidFill>
                  <a:schemeClr val="tx1">
                    <a:lumMod val="75000"/>
                    <a:lumOff val="25000"/>
                  </a:schemeClr>
                </a:solidFill>
                <a:latin typeface="Nunito" pitchFamily="2" charset="77"/>
                <a:cs typeface="Arial" panose="020B0604020202020204" pitchFamily="34" charset="0"/>
              </a:rPr>
              <a:t>Saves 83% </a:t>
            </a:r>
            <a:r>
              <a:rPr lang="en-US" altLang="zh-CN" sz="1600" dirty="0">
                <a:solidFill>
                  <a:schemeClr val="tx1">
                    <a:lumMod val="75000"/>
                    <a:lumOff val="25000"/>
                  </a:schemeClr>
                </a:solidFill>
                <a:latin typeface="Nunito" pitchFamily="2" charset="77"/>
                <a:cs typeface="Arial" panose="020B0604020202020204" pitchFamily="34" charset="0"/>
              </a:rPr>
              <a:t>of shell material + 195 welding points compare with 2170 battery</a:t>
            </a:r>
          </a:p>
          <a:p>
            <a:r>
              <a:rPr lang="en-US" altLang="zh-CN" sz="1600" b="1" dirty="0">
                <a:solidFill>
                  <a:schemeClr val="tx1">
                    <a:lumMod val="75000"/>
                    <a:lumOff val="25000"/>
                  </a:schemeClr>
                </a:solidFill>
                <a:latin typeface="Nunito" pitchFamily="2" charset="77"/>
                <a:cs typeface="Arial" panose="020B0604020202020204" pitchFamily="34" charset="0"/>
              </a:rPr>
              <a:t>Saves 85% </a:t>
            </a:r>
            <a:r>
              <a:rPr lang="en-US" altLang="zh-CN" sz="1600" dirty="0">
                <a:solidFill>
                  <a:schemeClr val="tx1">
                    <a:lumMod val="75000"/>
                    <a:lumOff val="25000"/>
                  </a:schemeClr>
                </a:solidFill>
                <a:latin typeface="Nunito" pitchFamily="2" charset="77"/>
                <a:cs typeface="Arial" panose="020B0604020202020204" pitchFamily="34" charset="0"/>
              </a:rPr>
              <a:t>of shell material + 287 welding points compare with 1865 battery</a:t>
            </a:r>
          </a:p>
          <a:p>
            <a:endParaRPr lang="zh-CN" altLang="en-US" sz="1600" dirty="0">
              <a:solidFill>
                <a:schemeClr val="tx1">
                  <a:lumMod val="75000"/>
                  <a:lumOff val="25000"/>
                </a:schemeClr>
              </a:solidFill>
              <a:latin typeface="Nunito" pitchFamily="2" charset="77"/>
              <a:cs typeface="Arial" panose="020B0604020202020204" pitchFamily="34" charset="0"/>
            </a:endParaRPr>
          </a:p>
        </p:txBody>
      </p:sp>
      <p:sp>
        <p:nvSpPr>
          <p:cNvPr id="10" name="TextBox 9">
            <a:extLst>
              <a:ext uri="{FF2B5EF4-FFF2-40B4-BE49-F238E27FC236}">
                <a16:creationId xmlns:a16="http://schemas.microsoft.com/office/drawing/2014/main" id="{65C5BB77-A493-1823-1915-3480573C8E50}"/>
              </a:ext>
            </a:extLst>
          </p:cNvPr>
          <p:cNvSpPr txBox="1"/>
          <p:nvPr/>
        </p:nvSpPr>
        <p:spPr>
          <a:xfrm>
            <a:off x="8610600" y="6400800"/>
            <a:ext cx="533400" cy="307777"/>
          </a:xfrm>
          <a:prstGeom prst="rect">
            <a:avLst/>
          </a:prstGeom>
          <a:noFill/>
        </p:spPr>
        <p:txBody>
          <a:bodyPr wrap="square" rtlCol="0">
            <a:spAutoFit/>
          </a:bodyPr>
          <a:lstStyle/>
          <a:p>
            <a:fld id="{D32CD72E-A3AC-6C42-B310-42A3D9F030FC}" type="slidenum">
              <a:rPr lang="en-US" sz="1400" b="1" smtClean="0">
                <a:latin typeface="Nunito" pitchFamily="2" charset="77"/>
              </a:rPr>
              <a:t>16</a:t>
            </a:fld>
            <a:endParaRPr lang="en-US" sz="1400" b="1" dirty="0">
              <a:latin typeface="Nunito" pitchFamily="2" charset="77"/>
            </a:endParaRPr>
          </a:p>
        </p:txBody>
      </p:sp>
      <p:sp>
        <p:nvSpPr>
          <p:cNvPr id="11" name="Freeform 6">
            <a:extLst>
              <a:ext uri="{FF2B5EF4-FFF2-40B4-BE49-F238E27FC236}">
                <a16:creationId xmlns:a16="http://schemas.microsoft.com/office/drawing/2014/main" id="{5B495F11-3A5E-7700-3537-2FF94B7750F5}"/>
              </a:ext>
            </a:extLst>
          </p:cNvPr>
          <p:cNvSpPr>
            <a:spLocks noChangeAspect="1"/>
          </p:cNvSpPr>
          <p:nvPr/>
        </p:nvSpPr>
        <p:spPr>
          <a:xfrm>
            <a:off x="6906115" y="6345471"/>
            <a:ext cx="1552085" cy="360129"/>
          </a:xfrm>
          <a:custGeom>
            <a:avLst/>
            <a:gdLst/>
            <a:ahLst/>
            <a:cxnLst/>
            <a:rect l="l" t="t" r="r" b="b"/>
            <a:pathLst>
              <a:path w="2447355" h="567858">
                <a:moveTo>
                  <a:pt x="0" y="0"/>
                </a:moveTo>
                <a:lnTo>
                  <a:pt x="2447355" y="0"/>
                </a:lnTo>
                <a:lnTo>
                  <a:pt x="2447355" y="567857"/>
                </a:lnTo>
                <a:lnTo>
                  <a:pt x="0" y="567857"/>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en-US" sz="504" dirty="0"/>
          </a:p>
        </p:txBody>
      </p:sp>
    </p:spTree>
    <p:extLst>
      <p:ext uri="{BB962C8B-B14F-4D97-AF65-F5344CB8AC3E}">
        <p14:creationId xmlns:p14="http://schemas.microsoft.com/office/powerpoint/2010/main" val="1754174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4D62DF-748F-FA53-C1A9-9A3646DD44A0}"/>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20E5E4D9-0FA9-EDE2-33BF-63B52C456916}"/>
              </a:ext>
            </a:extLst>
          </p:cNvPr>
          <p:cNvSpPr/>
          <p:nvPr/>
        </p:nvSpPr>
        <p:spPr>
          <a:xfrm>
            <a:off x="4724400" y="457200"/>
            <a:ext cx="4419600" cy="609600"/>
          </a:xfrm>
          <a:prstGeom prst="rect">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7">
            <a:extLst>
              <a:ext uri="{FF2B5EF4-FFF2-40B4-BE49-F238E27FC236}">
                <a16:creationId xmlns:a16="http://schemas.microsoft.com/office/drawing/2014/main" id="{FA7062ED-7518-D999-64FD-6C90756B6672}"/>
              </a:ext>
            </a:extLst>
          </p:cNvPr>
          <p:cNvGrpSpPr/>
          <p:nvPr/>
        </p:nvGrpSpPr>
        <p:grpSpPr>
          <a:xfrm>
            <a:off x="514350" y="1885621"/>
            <a:ext cx="8134765" cy="1467179"/>
            <a:chOff x="0" y="0"/>
            <a:chExt cx="4284979" cy="1580709"/>
          </a:xfrm>
        </p:grpSpPr>
        <p:sp>
          <p:nvSpPr>
            <p:cNvPr id="8" name="Freeform 8">
              <a:extLst>
                <a:ext uri="{FF2B5EF4-FFF2-40B4-BE49-F238E27FC236}">
                  <a16:creationId xmlns:a16="http://schemas.microsoft.com/office/drawing/2014/main" id="{168F474C-0E8C-D041-31B4-1B99CFEC8A1B}"/>
                </a:ext>
              </a:extLst>
            </p:cNvPr>
            <p:cNvSpPr/>
            <p:nvPr/>
          </p:nvSpPr>
          <p:spPr>
            <a:xfrm>
              <a:off x="0" y="0"/>
              <a:ext cx="4284979" cy="1580709"/>
            </a:xfrm>
            <a:custGeom>
              <a:avLst/>
              <a:gdLst/>
              <a:ahLst/>
              <a:cxnLst/>
              <a:rect l="l" t="t" r="r" b="b"/>
              <a:pathLst>
                <a:path w="4284979" h="1580709">
                  <a:moveTo>
                    <a:pt x="0" y="0"/>
                  </a:moveTo>
                  <a:lnTo>
                    <a:pt x="4284979" y="0"/>
                  </a:lnTo>
                  <a:lnTo>
                    <a:pt x="4284979" y="1580709"/>
                  </a:lnTo>
                  <a:lnTo>
                    <a:pt x="0" y="1580709"/>
                  </a:lnTo>
                  <a:close/>
                </a:path>
              </a:pathLst>
            </a:custGeom>
            <a:solidFill>
              <a:srgbClr val="FFFFFF"/>
            </a:solidFill>
            <a:ln cap="sq">
              <a:noFill/>
              <a:prstDash val="solid"/>
              <a:miter/>
            </a:ln>
          </p:spPr>
          <p:txBody>
            <a:bodyPr/>
            <a:lstStyle/>
            <a:p>
              <a:endParaRPr lang="en-US" sz="504"/>
            </a:p>
          </p:txBody>
        </p:sp>
        <p:sp>
          <p:nvSpPr>
            <p:cNvPr id="9" name="TextBox 9">
              <a:extLst>
                <a:ext uri="{FF2B5EF4-FFF2-40B4-BE49-F238E27FC236}">
                  <a16:creationId xmlns:a16="http://schemas.microsoft.com/office/drawing/2014/main" id="{62F311B5-2B01-E0E5-D23F-3C71589E16DD}"/>
                </a:ext>
              </a:extLst>
            </p:cNvPr>
            <p:cNvSpPr txBox="1"/>
            <p:nvPr/>
          </p:nvSpPr>
          <p:spPr>
            <a:xfrm>
              <a:off x="0" y="-38100"/>
              <a:ext cx="812800" cy="850900"/>
            </a:xfrm>
            <a:prstGeom prst="rect">
              <a:avLst/>
            </a:prstGeom>
          </p:spPr>
          <p:txBody>
            <a:bodyPr lIns="25400" tIns="25400" rIns="25400" bIns="25400" rtlCol="0" anchor="ctr"/>
            <a:lstStyle/>
            <a:p>
              <a:pPr algn="ctr">
                <a:lnSpc>
                  <a:spcPts val="1330"/>
                </a:lnSpc>
              </a:pPr>
              <a:endParaRPr sz="504"/>
            </a:p>
          </p:txBody>
        </p:sp>
      </p:grpSp>
      <p:sp>
        <p:nvSpPr>
          <p:cNvPr id="12" name="TextBox 12">
            <a:extLst>
              <a:ext uri="{FF2B5EF4-FFF2-40B4-BE49-F238E27FC236}">
                <a16:creationId xmlns:a16="http://schemas.microsoft.com/office/drawing/2014/main" id="{A99F02DE-B106-66AD-BAB6-457003BAC65B}"/>
              </a:ext>
            </a:extLst>
          </p:cNvPr>
          <p:cNvSpPr txBox="1"/>
          <p:nvPr/>
        </p:nvSpPr>
        <p:spPr>
          <a:xfrm>
            <a:off x="609600" y="1295400"/>
            <a:ext cx="7315200" cy="1969770"/>
          </a:xfrm>
          <a:prstGeom prst="rect">
            <a:avLst/>
          </a:prstGeom>
        </p:spPr>
        <p:txBody>
          <a:bodyPr wrap="square" lIns="0" tIns="0" rIns="0" bIns="0" rtlCol="0" anchor="t">
            <a:spAutoFit/>
          </a:bodyPr>
          <a:lstStyle/>
          <a:p>
            <a:pPr marL="541782" lvl="1" indent="-285750">
              <a:buFont typeface="Arial" panose="020B0604020202020204" pitchFamily="34" charset="0"/>
              <a:buChar char="•"/>
            </a:pPr>
            <a:r>
              <a:rPr lang="en-US" altLang="zh-CN" sz="1600" dirty="0">
                <a:solidFill>
                  <a:schemeClr val="tx1">
                    <a:lumMod val="75000"/>
                    <a:lumOff val="25000"/>
                  </a:schemeClr>
                </a:solidFill>
                <a:latin typeface="Aptos" panose="020B0004020202020204" pitchFamily="34" charset="0"/>
                <a:cs typeface="Arial" panose="020B0604020202020204" pitchFamily="34" charset="0"/>
              </a:rPr>
              <a:t>MEGA-SIB uses a polyanion plus hard carbon system, bringing high safety and long cycle times, with cycle times exceeding 6000 cycles</a:t>
            </a:r>
          </a:p>
          <a:p>
            <a:pPr marL="541782" lvl="1" indent="-285750">
              <a:buFont typeface="Arial" panose="020B0604020202020204" pitchFamily="34" charset="0"/>
              <a:buChar char="•"/>
            </a:pPr>
            <a:endParaRPr lang="en-US" altLang="zh-CN" sz="1600" dirty="0">
              <a:solidFill>
                <a:schemeClr val="tx1">
                  <a:lumMod val="75000"/>
                  <a:lumOff val="25000"/>
                </a:schemeClr>
              </a:solidFill>
              <a:latin typeface="Aptos" panose="020B0004020202020204" pitchFamily="34" charset="0"/>
              <a:cs typeface="Arial" panose="020B0604020202020204" pitchFamily="34" charset="0"/>
            </a:endParaRPr>
          </a:p>
          <a:p>
            <a:pPr marL="541782" lvl="1" indent="-285750">
              <a:buFont typeface="Arial" panose="020B0604020202020204" pitchFamily="34" charset="0"/>
              <a:buChar char="•"/>
            </a:pPr>
            <a:r>
              <a:rPr lang="en-US" altLang="zh-CN" sz="1600" dirty="0">
                <a:solidFill>
                  <a:schemeClr val="tx1">
                    <a:lumMod val="75000"/>
                    <a:lumOff val="25000"/>
                  </a:schemeClr>
                </a:solidFill>
                <a:latin typeface="Aptos" panose="020B0004020202020204" pitchFamily="34" charset="0"/>
                <a:cs typeface="Arial" panose="020B0604020202020204" pitchFamily="34" charset="0"/>
              </a:rPr>
              <a:t>The discharge capacity retention rate at -40 </a:t>
            </a:r>
            <a:r>
              <a:rPr lang="en-US" altLang="en-US" sz="1600" dirty="0">
                <a:solidFill>
                  <a:schemeClr val="tx1">
                    <a:lumMod val="75000"/>
                    <a:lumOff val="25000"/>
                  </a:schemeClr>
                </a:solidFill>
                <a:latin typeface="Aptos" panose="020B0004020202020204" pitchFamily="34" charset="0"/>
                <a:cs typeface="Arial" panose="020B0604020202020204" pitchFamily="34" charset="0"/>
              </a:rPr>
              <a:t>℃</a:t>
            </a:r>
            <a:r>
              <a:rPr lang="en-US" altLang="zh-CN" sz="1600" dirty="0">
                <a:solidFill>
                  <a:schemeClr val="tx1">
                    <a:lumMod val="75000"/>
                    <a:lumOff val="25000"/>
                  </a:schemeClr>
                </a:solidFill>
                <a:latin typeface="Aptos" panose="020B0004020202020204" pitchFamily="34" charset="0"/>
                <a:cs typeface="Arial" panose="020B0604020202020204" pitchFamily="34" charset="0"/>
              </a:rPr>
              <a:t> is ≥ 89%, bringing excellent advantages in high-altitude/latitude regions</a:t>
            </a:r>
          </a:p>
          <a:p>
            <a:pPr marL="541782" lvl="1" indent="-285750">
              <a:buFont typeface="Arial" panose="020B0604020202020204" pitchFamily="34" charset="0"/>
              <a:buChar char="•"/>
            </a:pPr>
            <a:endParaRPr lang="en-US" altLang="zh-CN" sz="1600" dirty="0">
              <a:solidFill>
                <a:schemeClr val="tx1">
                  <a:lumMod val="75000"/>
                  <a:lumOff val="25000"/>
                </a:schemeClr>
              </a:solidFill>
              <a:latin typeface="Aptos" panose="020B0004020202020204" pitchFamily="34" charset="0"/>
              <a:cs typeface="Arial" panose="020B0604020202020204" pitchFamily="34" charset="0"/>
            </a:endParaRPr>
          </a:p>
          <a:p>
            <a:pPr marL="541782" lvl="1" indent="-285750">
              <a:buFont typeface="Arial" panose="020B0604020202020204" pitchFamily="34" charset="0"/>
              <a:buChar char="•"/>
            </a:pPr>
            <a:r>
              <a:rPr lang="en-US" altLang="zh-CN" sz="1600" dirty="0">
                <a:solidFill>
                  <a:schemeClr val="tx1">
                    <a:lumMod val="75000"/>
                    <a:lumOff val="25000"/>
                  </a:schemeClr>
                </a:solidFill>
                <a:latin typeface="Aptos" panose="020B0004020202020204" pitchFamily="34" charset="0"/>
                <a:cs typeface="Arial" panose="020B0604020202020204" pitchFamily="34" charset="0"/>
              </a:rPr>
              <a:t>Full pole ear technology reduces battery internal resistance and minimizes battery heating</a:t>
            </a:r>
          </a:p>
        </p:txBody>
      </p:sp>
      <p:grpSp>
        <p:nvGrpSpPr>
          <p:cNvPr id="13" name="Group 2">
            <a:extLst>
              <a:ext uri="{FF2B5EF4-FFF2-40B4-BE49-F238E27FC236}">
                <a16:creationId xmlns:a16="http://schemas.microsoft.com/office/drawing/2014/main" id="{6FE75331-CCB4-E2BD-B655-23776C2A17CE}"/>
              </a:ext>
            </a:extLst>
          </p:cNvPr>
          <p:cNvGrpSpPr/>
          <p:nvPr/>
        </p:nvGrpSpPr>
        <p:grpSpPr>
          <a:xfrm>
            <a:off x="0" y="6172199"/>
            <a:ext cx="9144000" cy="685801"/>
            <a:chOff x="0" y="0"/>
            <a:chExt cx="4816593" cy="263407"/>
          </a:xfrm>
        </p:grpSpPr>
        <p:sp>
          <p:nvSpPr>
            <p:cNvPr id="14" name="Freeform 3">
              <a:extLst>
                <a:ext uri="{FF2B5EF4-FFF2-40B4-BE49-F238E27FC236}">
                  <a16:creationId xmlns:a16="http://schemas.microsoft.com/office/drawing/2014/main" id="{E100ABDF-4BBA-E08F-7DC8-8DF6E88F0371}"/>
                </a:ext>
              </a:extLst>
            </p:cNvPr>
            <p:cNvSpPr/>
            <p:nvPr/>
          </p:nvSpPr>
          <p:spPr>
            <a:xfrm>
              <a:off x="0" y="0"/>
              <a:ext cx="4816592" cy="263407"/>
            </a:xfrm>
            <a:custGeom>
              <a:avLst/>
              <a:gdLst/>
              <a:ahLst/>
              <a:cxnLst/>
              <a:rect l="l" t="t" r="r" b="b"/>
              <a:pathLst>
                <a:path w="4816592" h="263407">
                  <a:moveTo>
                    <a:pt x="0" y="0"/>
                  </a:moveTo>
                  <a:lnTo>
                    <a:pt x="4816592" y="0"/>
                  </a:lnTo>
                  <a:lnTo>
                    <a:pt x="4816592" y="263407"/>
                  </a:lnTo>
                  <a:lnTo>
                    <a:pt x="0" y="263407"/>
                  </a:lnTo>
                  <a:close/>
                </a:path>
              </a:pathLst>
            </a:custGeom>
            <a:solidFill>
              <a:srgbClr val="F2F1F2"/>
            </a:solidFill>
          </p:spPr>
          <p:txBody>
            <a:bodyPr/>
            <a:lstStyle/>
            <a:p>
              <a:endParaRPr lang="en-US" sz="504"/>
            </a:p>
          </p:txBody>
        </p:sp>
        <p:sp>
          <p:nvSpPr>
            <p:cNvPr id="15" name="TextBox 4">
              <a:extLst>
                <a:ext uri="{FF2B5EF4-FFF2-40B4-BE49-F238E27FC236}">
                  <a16:creationId xmlns:a16="http://schemas.microsoft.com/office/drawing/2014/main" id="{07BBED97-C460-2A6E-D944-F1A65976F830}"/>
                </a:ext>
              </a:extLst>
            </p:cNvPr>
            <p:cNvSpPr txBox="1"/>
            <p:nvPr/>
          </p:nvSpPr>
          <p:spPr>
            <a:xfrm>
              <a:off x="0" y="-38100"/>
              <a:ext cx="812800" cy="850900"/>
            </a:xfrm>
            <a:prstGeom prst="rect">
              <a:avLst/>
            </a:prstGeom>
          </p:spPr>
          <p:txBody>
            <a:bodyPr lIns="25400" tIns="25400" rIns="25400" bIns="25400" rtlCol="0" anchor="ctr"/>
            <a:lstStyle/>
            <a:p>
              <a:pPr>
                <a:lnSpc>
                  <a:spcPts val="1330"/>
                </a:lnSpc>
              </a:pPr>
              <a:endParaRPr sz="504"/>
            </a:p>
          </p:txBody>
        </p:sp>
      </p:grpSp>
      <p:sp>
        <p:nvSpPr>
          <p:cNvPr id="17" name="TextBox 10">
            <a:extLst>
              <a:ext uri="{FF2B5EF4-FFF2-40B4-BE49-F238E27FC236}">
                <a16:creationId xmlns:a16="http://schemas.microsoft.com/office/drawing/2014/main" id="{713C46DD-5D12-48C1-38B6-7D3E1329D468}"/>
              </a:ext>
            </a:extLst>
          </p:cNvPr>
          <p:cNvSpPr txBox="1"/>
          <p:nvPr/>
        </p:nvSpPr>
        <p:spPr>
          <a:xfrm>
            <a:off x="457200" y="533400"/>
            <a:ext cx="4038600" cy="677108"/>
          </a:xfrm>
          <a:prstGeom prst="rect">
            <a:avLst/>
          </a:prstGeom>
        </p:spPr>
        <p:txBody>
          <a:bodyPr wrap="square" lIns="0" tIns="0" rIns="0" bIns="0" rtlCol="0" anchor="t">
            <a:spAutoFit/>
          </a:bodyPr>
          <a:lstStyle/>
          <a:p>
            <a:r>
              <a:rPr lang="en-US" altLang="zh-CN" sz="2200" b="1" kern="100" dirty="0">
                <a:effectLst/>
                <a:latin typeface="Poppins" pitchFamily="2" charset="77"/>
                <a:ea typeface="等线" panose="02010600030101010101" pitchFamily="2" charset="-122"/>
                <a:cs typeface="Poppins" pitchFamily="2" charset="77"/>
              </a:rPr>
              <a:t>MEGA-SIB’s Advantages Cont’d</a:t>
            </a:r>
            <a:endParaRPr lang="en-US" sz="2200" dirty="0">
              <a:latin typeface="Poppins" pitchFamily="2" charset="77"/>
              <a:cs typeface="Poppins" pitchFamily="2" charset="77"/>
            </a:endParaRPr>
          </a:p>
        </p:txBody>
      </p:sp>
      <p:sp>
        <p:nvSpPr>
          <p:cNvPr id="2" name="TextBox 10">
            <a:extLst>
              <a:ext uri="{FF2B5EF4-FFF2-40B4-BE49-F238E27FC236}">
                <a16:creationId xmlns:a16="http://schemas.microsoft.com/office/drawing/2014/main" id="{88E1468C-6271-8DDD-7CC8-962885AEB3DB}"/>
              </a:ext>
            </a:extLst>
          </p:cNvPr>
          <p:cNvSpPr txBox="1"/>
          <p:nvPr/>
        </p:nvSpPr>
        <p:spPr>
          <a:xfrm>
            <a:off x="5105400" y="609600"/>
            <a:ext cx="3962400" cy="338554"/>
          </a:xfrm>
          <a:prstGeom prst="rect">
            <a:avLst/>
          </a:prstGeom>
        </p:spPr>
        <p:txBody>
          <a:bodyPr wrap="square" lIns="0" tIns="0" rIns="0" bIns="0" rtlCol="0" anchor="t">
            <a:spAutoFit/>
          </a:bodyPr>
          <a:lstStyle/>
          <a:p>
            <a:r>
              <a:rPr lang="en-US" sz="2200" b="1" kern="100" dirty="0">
                <a:solidFill>
                  <a:schemeClr val="bg1"/>
                </a:solidFill>
                <a:latin typeface="Poppins" pitchFamily="2" charset="77"/>
                <a:ea typeface="等线" panose="02010600030101010101" pitchFamily="2" charset="-122"/>
                <a:cs typeface="Poppins" pitchFamily="2" charset="77"/>
              </a:rPr>
              <a:t>4. High Performance</a:t>
            </a:r>
          </a:p>
        </p:txBody>
      </p:sp>
      <p:sp>
        <p:nvSpPr>
          <p:cNvPr id="4" name="Rectangle 3">
            <a:extLst>
              <a:ext uri="{FF2B5EF4-FFF2-40B4-BE49-F238E27FC236}">
                <a16:creationId xmlns:a16="http://schemas.microsoft.com/office/drawing/2014/main" id="{218D22BC-E330-A7B2-7DDE-FD6CA95424A7}"/>
              </a:ext>
            </a:extLst>
          </p:cNvPr>
          <p:cNvSpPr/>
          <p:nvPr/>
        </p:nvSpPr>
        <p:spPr>
          <a:xfrm>
            <a:off x="0" y="3581400"/>
            <a:ext cx="4800600" cy="609600"/>
          </a:xfrm>
          <a:prstGeom prst="rect">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10">
            <a:extLst>
              <a:ext uri="{FF2B5EF4-FFF2-40B4-BE49-F238E27FC236}">
                <a16:creationId xmlns:a16="http://schemas.microsoft.com/office/drawing/2014/main" id="{E9480728-0EF9-668E-7CCB-3BF839ABD286}"/>
              </a:ext>
            </a:extLst>
          </p:cNvPr>
          <p:cNvSpPr txBox="1"/>
          <p:nvPr/>
        </p:nvSpPr>
        <p:spPr>
          <a:xfrm>
            <a:off x="685800" y="3733800"/>
            <a:ext cx="3657600" cy="338554"/>
          </a:xfrm>
          <a:prstGeom prst="rect">
            <a:avLst/>
          </a:prstGeom>
        </p:spPr>
        <p:txBody>
          <a:bodyPr wrap="square" lIns="0" tIns="0" rIns="0" bIns="0" rtlCol="0" anchor="t">
            <a:spAutoFit/>
          </a:bodyPr>
          <a:lstStyle/>
          <a:p>
            <a:r>
              <a:rPr lang="en-US" sz="2200" b="1" kern="100" dirty="0">
                <a:solidFill>
                  <a:schemeClr val="bg1"/>
                </a:solidFill>
                <a:latin typeface="Poppins" pitchFamily="2" charset="77"/>
                <a:ea typeface="等线" panose="02010600030101010101" pitchFamily="2" charset="-122"/>
                <a:cs typeface="Poppins" pitchFamily="2" charset="77"/>
              </a:rPr>
              <a:t>5. Assembly Advantages</a:t>
            </a:r>
          </a:p>
        </p:txBody>
      </p:sp>
      <p:sp>
        <p:nvSpPr>
          <p:cNvPr id="6" name="内容占位符 2">
            <a:extLst>
              <a:ext uri="{FF2B5EF4-FFF2-40B4-BE49-F238E27FC236}">
                <a16:creationId xmlns:a16="http://schemas.microsoft.com/office/drawing/2014/main" id="{9CED5141-ECBB-884C-2145-5DFCB05A2353}"/>
              </a:ext>
            </a:extLst>
          </p:cNvPr>
          <p:cNvSpPr txBox="1">
            <a:spLocks/>
          </p:cNvSpPr>
          <p:nvPr/>
        </p:nvSpPr>
        <p:spPr>
          <a:xfrm>
            <a:off x="304800" y="4572000"/>
            <a:ext cx="8077200" cy="1351384"/>
          </a:xfrm>
          <a:prstGeom prst="rect">
            <a:avLst/>
          </a:prstGeom>
          <a:noFill/>
          <a:ln w="9525">
            <a:noFill/>
          </a:ln>
        </p:spPr>
        <p:txBody>
          <a:bodyPr/>
          <a:lst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lvl="1">
              <a:buFont typeface="Arial" panose="020B0604020202020204" pitchFamily="34" charset="0"/>
              <a:buChar char="•"/>
            </a:pPr>
            <a:r>
              <a:rPr lang="en-US" altLang="zh-CN" sz="1600" dirty="0">
                <a:solidFill>
                  <a:schemeClr val="tx1">
                    <a:lumMod val="75000"/>
                    <a:lumOff val="25000"/>
                  </a:schemeClr>
                </a:solidFill>
                <a:latin typeface="Nunito" pitchFamily="2" charset="77"/>
              </a:rPr>
              <a:t>The capacity of one MEGA-SIB battery is 0.8 </a:t>
            </a:r>
            <a:r>
              <a:rPr lang="en-US" altLang="zh-CN" sz="1600" dirty="0" err="1">
                <a:solidFill>
                  <a:schemeClr val="tx1">
                    <a:lumMod val="75000"/>
                    <a:lumOff val="25000"/>
                  </a:schemeClr>
                </a:solidFill>
                <a:latin typeface="Nunito" pitchFamily="2" charset="77"/>
              </a:rPr>
              <a:t>KWh</a:t>
            </a:r>
            <a:r>
              <a:rPr lang="en-US" altLang="zh-CN" sz="1600" dirty="0">
                <a:solidFill>
                  <a:schemeClr val="tx1">
                    <a:lumMod val="75000"/>
                    <a:lumOff val="25000"/>
                  </a:schemeClr>
                </a:solidFill>
                <a:latin typeface="Nunito" pitchFamily="2" charset="77"/>
              </a:rPr>
              <a:t>, which can obviate the PACK process and thereby achieve high assembly efficiency</a:t>
            </a:r>
          </a:p>
          <a:p>
            <a:pPr lvl="1">
              <a:buFont typeface="Arial" panose="020B0604020202020204" pitchFamily="34" charset="0"/>
              <a:buChar char="•"/>
            </a:pPr>
            <a:endParaRPr lang="en-US" altLang="zh-CN" sz="1600" dirty="0">
              <a:solidFill>
                <a:schemeClr val="tx1">
                  <a:lumMod val="75000"/>
                  <a:lumOff val="25000"/>
                </a:schemeClr>
              </a:solidFill>
              <a:latin typeface="Nunito" pitchFamily="2" charset="77"/>
            </a:endParaRPr>
          </a:p>
          <a:p>
            <a:pPr lvl="1">
              <a:buFont typeface="Arial" panose="020B0604020202020204" pitchFamily="34" charset="0"/>
              <a:buChar char="•"/>
            </a:pPr>
            <a:r>
              <a:rPr lang="en-US" altLang="zh-CN" sz="1600" dirty="0">
                <a:solidFill>
                  <a:schemeClr val="tx1">
                    <a:lumMod val="75000"/>
                    <a:lumOff val="25000"/>
                  </a:schemeClr>
                </a:solidFill>
                <a:latin typeface="Nunito" pitchFamily="2" charset="77"/>
              </a:rPr>
              <a:t>Each module uses fewer battery cells and fewer connecting materials</a:t>
            </a:r>
            <a:endParaRPr lang="zh-CN" altLang="en-US" sz="1600" dirty="0">
              <a:solidFill>
                <a:schemeClr val="tx1">
                  <a:lumMod val="75000"/>
                  <a:lumOff val="25000"/>
                </a:schemeClr>
              </a:solidFill>
              <a:latin typeface="Nunito" pitchFamily="2" charset="77"/>
              <a:sym typeface="+mn-ea"/>
            </a:endParaRPr>
          </a:p>
        </p:txBody>
      </p:sp>
      <p:pic>
        <p:nvPicPr>
          <p:cNvPr id="10" name="Picture 9" descr="A blue diamond with black lines&#10;&#10;Description automatically generated">
            <a:extLst>
              <a:ext uri="{FF2B5EF4-FFF2-40B4-BE49-F238E27FC236}">
                <a16:creationId xmlns:a16="http://schemas.microsoft.com/office/drawing/2014/main" id="{5C326D09-793A-6FDF-F51F-EC1E66B0290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9391"/>
          <a:stretch/>
        </p:blipFill>
        <p:spPr>
          <a:xfrm flipH="1">
            <a:off x="7711883" y="1676400"/>
            <a:ext cx="1432117" cy="3848100"/>
          </a:xfrm>
          <a:prstGeom prst="rect">
            <a:avLst/>
          </a:prstGeom>
        </p:spPr>
      </p:pic>
      <p:sp>
        <p:nvSpPr>
          <p:cNvPr id="11" name="TextBox 10">
            <a:extLst>
              <a:ext uri="{FF2B5EF4-FFF2-40B4-BE49-F238E27FC236}">
                <a16:creationId xmlns:a16="http://schemas.microsoft.com/office/drawing/2014/main" id="{E218C24C-2DAD-AD1A-9CF5-E4986414CA31}"/>
              </a:ext>
            </a:extLst>
          </p:cNvPr>
          <p:cNvSpPr txBox="1"/>
          <p:nvPr/>
        </p:nvSpPr>
        <p:spPr>
          <a:xfrm>
            <a:off x="8610600" y="6400800"/>
            <a:ext cx="533400" cy="307777"/>
          </a:xfrm>
          <a:prstGeom prst="rect">
            <a:avLst/>
          </a:prstGeom>
          <a:noFill/>
        </p:spPr>
        <p:txBody>
          <a:bodyPr wrap="square" rtlCol="0">
            <a:spAutoFit/>
          </a:bodyPr>
          <a:lstStyle/>
          <a:p>
            <a:fld id="{D32CD72E-A3AC-6C42-B310-42A3D9F030FC}" type="slidenum">
              <a:rPr lang="en-US" sz="1400" b="1" smtClean="0">
                <a:latin typeface="Nunito" pitchFamily="2" charset="77"/>
              </a:rPr>
              <a:t>17</a:t>
            </a:fld>
            <a:endParaRPr lang="en-US" sz="1400" b="1" dirty="0">
              <a:latin typeface="Nunito" pitchFamily="2" charset="77"/>
            </a:endParaRPr>
          </a:p>
        </p:txBody>
      </p:sp>
      <p:sp>
        <p:nvSpPr>
          <p:cNvPr id="19" name="Freeform 6">
            <a:extLst>
              <a:ext uri="{FF2B5EF4-FFF2-40B4-BE49-F238E27FC236}">
                <a16:creationId xmlns:a16="http://schemas.microsoft.com/office/drawing/2014/main" id="{8F500ABE-C3E6-D7F3-8501-87C7DBED0DB6}"/>
              </a:ext>
            </a:extLst>
          </p:cNvPr>
          <p:cNvSpPr>
            <a:spLocks noChangeAspect="1"/>
          </p:cNvSpPr>
          <p:nvPr/>
        </p:nvSpPr>
        <p:spPr>
          <a:xfrm>
            <a:off x="6906115" y="6345471"/>
            <a:ext cx="1552085" cy="360129"/>
          </a:xfrm>
          <a:custGeom>
            <a:avLst/>
            <a:gdLst/>
            <a:ahLst/>
            <a:cxnLst/>
            <a:rect l="l" t="t" r="r" b="b"/>
            <a:pathLst>
              <a:path w="2447355" h="567858">
                <a:moveTo>
                  <a:pt x="0" y="0"/>
                </a:moveTo>
                <a:lnTo>
                  <a:pt x="2447355" y="0"/>
                </a:lnTo>
                <a:lnTo>
                  <a:pt x="2447355" y="567857"/>
                </a:lnTo>
                <a:lnTo>
                  <a:pt x="0" y="567857"/>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en-US" sz="504" dirty="0"/>
          </a:p>
        </p:txBody>
      </p:sp>
    </p:spTree>
    <p:extLst>
      <p:ext uri="{BB962C8B-B14F-4D97-AF65-F5344CB8AC3E}">
        <p14:creationId xmlns:p14="http://schemas.microsoft.com/office/powerpoint/2010/main" val="11711605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36330-7BED-1A35-D9D9-94C73A4ED4D9}"/>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E8AA672B-4AAA-9835-17F1-E9D046DCDE7B}"/>
              </a:ext>
            </a:extLst>
          </p:cNvPr>
          <p:cNvSpPr/>
          <p:nvPr/>
        </p:nvSpPr>
        <p:spPr>
          <a:xfrm>
            <a:off x="4724400" y="457200"/>
            <a:ext cx="4419600" cy="990600"/>
          </a:xfrm>
          <a:prstGeom prst="rect">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7">
            <a:extLst>
              <a:ext uri="{FF2B5EF4-FFF2-40B4-BE49-F238E27FC236}">
                <a16:creationId xmlns:a16="http://schemas.microsoft.com/office/drawing/2014/main" id="{2CF1CD01-32B8-8E4F-DA14-AE05E93EB06C}"/>
              </a:ext>
            </a:extLst>
          </p:cNvPr>
          <p:cNvGrpSpPr/>
          <p:nvPr/>
        </p:nvGrpSpPr>
        <p:grpSpPr>
          <a:xfrm>
            <a:off x="514350" y="1885621"/>
            <a:ext cx="8134765" cy="1467179"/>
            <a:chOff x="0" y="0"/>
            <a:chExt cx="4284979" cy="1580709"/>
          </a:xfrm>
        </p:grpSpPr>
        <p:sp>
          <p:nvSpPr>
            <p:cNvPr id="8" name="Freeform 8">
              <a:extLst>
                <a:ext uri="{FF2B5EF4-FFF2-40B4-BE49-F238E27FC236}">
                  <a16:creationId xmlns:a16="http://schemas.microsoft.com/office/drawing/2014/main" id="{6A81AE70-8E1A-6B6C-030E-E4054335115C}"/>
                </a:ext>
              </a:extLst>
            </p:cNvPr>
            <p:cNvSpPr/>
            <p:nvPr/>
          </p:nvSpPr>
          <p:spPr>
            <a:xfrm>
              <a:off x="0" y="0"/>
              <a:ext cx="4284979" cy="1580709"/>
            </a:xfrm>
            <a:custGeom>
              <a:avLst/>
              <a:gdLst/>
              <a:ahLst/>
              <a:cxnLst/>
              <a:rect l="l" t="t" r="r" b="b"/>
              <a:pathLst>
                <a:path w="4284979" h="1580709">
                  <a:moveTo>
                    <a:pt x="0" y="0"/>
                  </a:moveTo>
                  <a:lnTo>
                    <a:pt x="4284979" y="0"/>
                  </a:lnTo>
                  <a:lnTo>
                    <a:pt x="4284979" y="1580709"/>
                  </a:lnTo>
                  <a:lnTo>
                    <a:pt x="0" y="1580709"/>
                  </a:lnTo>
                  <a:close/>
                </a:path>
              </a:pathLst>
            </a:custGeom>
            <a:solidFill>
              <a:srgbClr val="FFFFFF"/>
            </a:solidFill>
            <a:ln cap="sq">
              <a:noFill/>
              <a:prstDash val="solid"/>
              <a:miter/>
            </a:ln>
          </p:spPr>
          <p:txBody>
            <a:bodyPr/>
            <a:lstStyle/>
            <a:p>
              <a:endParaRPr lang="en-US" sz="504"/>
            </a:p>
          </p:txBody>
        </p:sp>
        <p:sp>
          <p:nvSpPr>
            <p:cNvPr id="9" name="TextBox 9">
              <a:extLst>
                <a:ext uri="{FF2B5EF4-FFF2-40B4-BE49-F238E27FC236}">
                  <a16:creationId xmlns:a16="http://schemas.microsoft.com/office/drawing/2014/main" id="{EBF816B3-B8F1-0935-48BE-F60689481586}"/>
                </a:ext>
              </a:extLst>
            </p:cNvPr>
            <p:cNvSpPr txBox="1"/>
            <p:nvPr/>
          </p:nvSpPr>
          <p:spPr>
            <a:xfrm>
              <a:off x="0" y="-38100"/>
              <a:ext cx="812800" cy="850900"/>
            </a:xfrm>
            <a:prstGeom prst="rect">
              <a:avLst/>
            </a:prstGeom>
          </p:spPr>
          <p:txBody>
            <a:bodyPr lIns="25400" tIns="25400" rIns="25400" bIns="25400" rtlCol="0" anchor="ctr"/>
            <a:lstStyle/>
            <a:p>
              <a:pPr algn="ctr">
                <a:lnSpc>
                  <a:spcPts val="1330"/>
                </a:lnSpc>
              </a:pPr>
              <a:endParaRPr sz="504"/>
            </a:p>
          </p:txBody>
        </p:sp>
      </p:grpSp>
      <p:sp>
        <p:nvSpPr>
          <p:cNvPr id="12" name="TextBox 12">
            <a:extLst>
              <a:ext uri="{FF2B5EF4-FFF2-40B4-BE49-F238E27FC236}">
                <a16:creationId xmlns:a16="http://schemas.microsoft.com/office/drawing/2014/main" id="{AA2404FC-A86B-B411-AF48-212AE627B3D7}"/>
              </a:ext>
            </a:extLst>
          </p:cNvPr>
          <p:cNvSpPr txBox="1"/>
          <p:nvPr/>
        </p:nvSpPr>
        <p:spPr>
          <a:xfrm>
            <a:off x="609600" y="1676400"/>
            <a:ext cx="8305800" cy="2462213"/>
          </a:xfrm>
          <a:prstGeom prst="rect">
            <a:avLst/>
          </a:prstGeom>
        </p:spPr>
        <p:txBody>
          <a:bodyPr wrap="square" lIns="0" tIns="0" rIns="0" bIns="0" rtlCol="0" anchor="t">
            <a:spAutoFit/>
          </a:bodyPr>
          <a:lstStyle/>
          <a:p>
            <a:pPr marL="541782" lvl="1" indent="-285750">
              <a:buFont typeface="Arial" panose="020B0604020202020204" pitchFamily="34" charset="0"/>
              <a:buChar char="•"/>
            </a:pPr>
            <a:r>
              <a:rPr lang="en-US" altLang="zh-CN" sz="1600" dirty="0">
                <a:solidFill>
                  <a:schemeClr val="tx1">
                    <a:lumMod val="75000"/>
                    <a:lumOff val="25000"/>
                  </a:schemeClr>
                </a:solidFill>
                <a:latin typeface="Nunito" pitchFamily="2" charset="77"/>
                <a:cs typeface="Arial" panose="020B0604020202020204" pitchFamily="34" charset="0"/>
              </a:rPr>
              <a:t>The module requires fewer battery cells and fewer BMS control points, making it easier to manage the system</a:t>
            </a:r>
          </a:p>
          <a:p>
            <a:pPr marL="541782" lvl="1" indent="-285750">
              <a:buFont typeface="Arial" panose="020B0604020202020204" pitchFamily="34" charset="0"/>
              <a:buChar char="•"/>
            </a:pPr>
            <a:endParaRPr lang="en-US" altLang="zh-CN" sz="1600" dirty="0">
              <a:solidFill>
                <a:schemeClr val="tx1">
                  <a:lumMod val="75000"/>
                  <a:lumOff val="25000"/>
                </a:schemeClr>
              </a:solidFill>
              <a:latin typeface="Nunito" pitchFamily="2" charset="77"/>
              <a:cs typeface="Arial" panose="020B0604020202020204" pitchFamily="34" charset="0"/>
            </a:endParaRPr>
          </a:p>
          <a:p>
            <a:pPr marL="541782" lvl="1" indent="-285750">
              <a:buFont typeface="Arial" panose="020B0604020202020204" pitchFamily="34" charset="0"/>
              <a:buChar char="•"/>
            </a:pPr>
            <a:r>
              <a:rPr lang="en-US" altLang="zh-CN" sz="1600" dirty="0">
                <a:solidFill>
                  <a:schemeClr val="tx1">
                    <a:lumMod val="75000"/>
                    <a:lumOff val="25000"/>
                  </a:schemeClr>
                </a:solidFill>
                <a:latin typeface="Nunito" pitchFamily="2" charset="77"/>
              </a:rPr>
              <a:t>Using same-capacity for a PACK comparison, MEGA-SIB can bring reductions of :</a:t>
            </a:r>
          </a:p>
          <a:p>
            <a:pPr marL="797814" lvl="2" indent="-285750">
              <a:buFontTx/>
              <a:buChar char="-"/>
            </a:pPr>
            <a:r>
              <a:rPr lang="en-US" altLang="zh-CN" sz="1600" dirty="0">
                <a:solidFill>
                  <a:schemeClr val="tx1">
                    <a:lumMod val="75000"/>
                    <a:lumOff val="25000"/>
                  </a:schemeClr>
                </a:solidFill>
                <a:latin typeface="Nunito" pitchFamily="2" charset="77"/>
                <a:sym typeface="+mn-ea"/>
              </a:rPr>
              <a:t>286 control points compared with a 1865 battery</a:t>
            </a:r>
          </a:p>
          <a:p>
            <a:pPr marL="797814" lvl="2" indent="-285750">
              <a:buFontTx/>
              <a:buChar char="-"/>
            </a:pPr>
            <a:r>
              <a:rPr lang="en-US" altLang="zh-CN" sz="1600" dirty="0">
                <a:solidFill>
                  <a:schemeClr val="tx1">
                    <a:lumMod val="75000"/>
                    <a:lumOff val="25000"/>
                  </a:schemeClr>
                </a:solidFill>
                <a:latin typeface="Nunito" pitchFamily="2" charset="77"/>
              </a:rPr>
              <a:t>194 control points compared with a 2170 battery </a:t>
            </a:r>
          </a:p>
          <a:p>
            <a:pPr marL="797814" lvl="2" indent="-285750">
              <a:buFontTx/>
              <a:buChar char="-"/>
            </a:pPr>
            <a:r>
              <a:rPr lang="en-US" altLang="zh-CN" sz="1600" dirty="0">
                <a:solidFill>
                  <a:schemeClr val="tx1">
                    <a:lumMod val="75000"/>
                    <a:lumOff val="25000"/>
                  </a:schemeClr>
                </a:solidFill>
                <a:latin typeface="Nunito" pitchFamily="2" charset="77"/>
              </a:rPr>
              <a:t>36 control points compared with a 4680 battery.</a:t>
            </a:r>
          </a:p>
          <a:p>
            <a:pPr lvl="1">
              <a:buFont typeface="Arial" panose="020B0604020202020204" pitchFamily="34" charset="0"/>
              <a:buChar char="•"/>
            </a:pPr>
            <a:endParaRPr lang="zh-CN" altLang="en-US" sz="1600" dirty="0">
              <a:solidFill>
                <a:schemeClr val="tx1">
                  <a:lumMod val="75000"/>
                  <a:lumOff val="25000"/>
                </a:schemeClr>
              </a:solidFill>
              <a:latin typeface="Nunito" pitchFamily="2" charset="77"/>
            </a:endParaRPr>
          </a:p>
          <a:p>
            <a:pPr lvl="1">
              <a:buFont typeface="Arial" panose="020B0604020202020204" pitchFamily="34" charset="0"/>
              <a:buChar char="•"/>
            </a:pPr>
            <a:endParaRPr lang="zh-CN" altLang="en-US" sz="1600" dirty="0">
              <a:solidFill>
                <a:schemeClr val="tx1">
                  <a:lumMod val="75000"/>
                  <a:lumOff val="25000"/>
                </a:schemeClr>
              </a:solidFill>
              <a:latin typeface="Nunito" pitchFamily="2" charset="77"/>
              <a:sym typeface="+mn-ea"/>
            </a:endParaRPr>
          </a:p>
          <a:p>
            <a:endParaRPr lang="zh-CN" altLang="en-US" sz="1600" dirty="0">
              <a:solidFill>
                <a:schemeClr val="tx1">
                  <a:lumMod val="75000"/>
                  <a:lumOff val="25000"/>
                </a:schemeClr>
              </a:solidFill>
              <a:latin typeface="Nunito" pitchFamily="2" charset="77"/>
            </a:endParaRPr>
          </a:p>
        </p:txBody>
      </p:sp>
      <p:grpSp>
        <p:nvGrpSpPr>
          <p:cNvPr id="13" name="Group 2">
            <a:extLst>
              <a:ext uri="{FF2B5EF4-FFF2-40B4-BE49-F238E27FC236}">
                <a16:creationId xmlns:a16="http://schemas.microsoft.com/office/drawing/2014/main" id="{7D7B2785-656E-9374-CD75-25EB1A7123FB}"/>
              </a:ext>
            </a:extLst>
          </p:cNvPr>
          <p:cNvGrpSpPr/>
          <p:nvPr/>
        </p:nvGrpSpPr>
        <p:grpSpPr>
          <a:xfrm>
            <a:off x="0" y="6172199"/>
            <a:ext cx="9144000" cy="685801"/>
            <a:chOff x="0" y="0"/>
            <a:chExt cx="4816593" cy="263407"/>
          </a:xfrm>
        </p:grpSpPr>
        <p:sp>
          <p:nvSpPr>
            <p:cNvPr id="14" name="Freeform 3">
              <a:extLst>
                <a:ext uri="{FF2B5EF4-FFF2-40B4-BE49-F238E27FC236}">
                  <a16:creationId xmlns:a16="http://schemas.microsoft.com/office/drawing/2014/main" id="{CCACC9A9-D864-E923-CBF9-93335A449BF6}"/>
                </a:ext>
              </a:extLst>
            </p:cNvPr>
            <p:cNvSpPr/>
            <p:nvPr/>
          </p:nvSpPr>
          <p:spPr>
            <a:xfrm>
              <a:off x="0" y="0"/>
              <a:ext cx="4816592" cy="263407"/>
            </a:xfrm>
            <a:custGeom>
              <a:avLst/>
              <a:gdLst/>
              <a:ahLst/>
              <a:cxnLst/>
              <a:rect l="l" t="t" r="r" b="b"/>
              <a:pathLst>
                <a:path w="4816592" h="263407">
                  <a:moveTo>
                    <a:pt x="0" y="0"/>
                  </a:moveTo>
                  <a:lnTo>
                    <a:pt x="4816592" y="0"/>
                  </a:lnTo>
                  <a:lnTo>
                    <a:pt x="4816592" y="263407"/>
                  </a:lnTo>
                  <a:lnTo>
                    <a:pt x="0" y="263407"/>
                  </a:lnTo>
                  <a:close/>
                </a:path>
              </a:pathLst>
            </a:custGeom>
            <a:solidFill>
              <a:srgbClr val="F2F1F2"/>
            </a:solidFill>
          </p:spPr>
          <p:txBody>
            <a:bodyPr/>
            <a:lstStyle/>
            <a:p>
              <a:endParaRPr lang="en-US" sz="504"/>
            </a:p>
          </p:txBody>
        </p:sp>
        <p:sp>
          <p:nvSpPr>
            <p:cNvPr id="15" name="TextBox 4">
              <a:extLst>
                <a:ext uri="{FF2B5EF4-FFF2-40B4-BE49-F238E27FC236}">
                  <a16:creationId xmlns:a16="http://schemas.microsoft.com/office/drawing/2014/main" id="{9EB7D786-9406-55E9-EB83-531BDB793D28}"/>
                </a:ext>
              </a:extLst>
            </p:cNvPr>
            <p:cNvSpPr txBox="1"/>
            <p:nvPr/>
          </p:nvSpPr>
          <p:spPr>
            <a:xfrm>
              <a:off x="0" y="-38100"/>
              <a:ext cx="812800" cy="850900"/>
            </a:xfrm>
            <a:prstGeom prst="rect">
              <a:avLst/>
            </a:prstGeom>
          </p:spPr>
          <p:txBody>
            <a:bodyPr lIns="25400" tIns="25400" rIns="25400" bIns="25400" rtlCol="0" anchor="ctr"/>
            <a:lstStyle/>
            <a:p>
              <a:pPr>
                <a:lnSpc>
                  <a:spcPts val="1330"/>
                </a:lnSpc>
              </a:pPr>
              <a:endParaRPr sz="504"/>
            </a:p>
          </p:txBody>
        </p:sp>
      </p:grpSp>
      <p:sp>
        <p:nvSpPr>
          <p:cNvPr id="17" name="TextBox 10">
            <a:extLst>
              <a:ext uri="{FF2B5EF4-FFF2-40B4-BE49-F238E27FC236}">
                <a16:creationId xmlns:a16="http://schemas.microsoft.com/office/drawing/2014/main" id="{4898B65C-012C-6B48-97FF-421BB2D4D7D1}"/>
              </a:ext>
            </a:extLst>
          </p:cNvPr>
          <p:cNvSpPr txBox="1"/>
          <p:nvPr/>
        </p:nvSpPr>
        <p:spPr>
          <a:xfrm>
            <a:off x="457200" y="533400"/>
            <a:ext cx="4038600" cy="677108"/>
          </a:xfrm>
          <a:prstGeom prst="rect">
            <a:avLst/>
          </a:prstGeom>
        </p:spPr>
        <p:txBody>
          <a:bodyPr wrap="square" lIns="0" tIns="0" rIns="0" bIns="0" rtlCol="0" anchor="t">
            <a:spAutoFit/>
          </a:bodyPr>
          <a:lstStyle/>
          <a:p>
            <a:r>
              <a:rPr lang="en-US" altLang="zh-CN" sz="2200" b="1" kern="100" dirty="0">
                <a:effectLst/>
                <a:latin typeface="Poppins" pitchFamily="2" charset="77"/>
                <a:ea typeface="等线" panose="02010600030101010101" pitchFamily="2" charset="-122"/>
                <a:cs typeface="Poppins" pitchFamily="2" charset="77"/>
              </a:rPr>
              <a:t>MEGA-SIB’s Advantages Cont’d</a:t>
            </a:r>
            <a:endParaRPr lang="en-US" sz="2200" dirty="0">
              <a:latin typeface="Poppins" pitchFamily="2" charset="77"/>
              <a:cs typeface="Poppins" pitchFamily="2" charset="77"/>
            </a:endParaRPr>
          </a:p>
        </p:txBody>
      </p:sp>
      <p:sp>
        <p:nvSpPr>
          <p:cNvPr id="2" name="TextBox 10">
            <a:extLst>
              <a:ext uri="{FF2B5EF4-FFF2-40B4-BE49-F238E27FC236}">
                <a16:creationId xmlns:a16="http://schemas.microsoft.com/office/drawing/2014/main" id="{31B39D5E-B857-C04D-CB0F-A4D9993AA93F}"/>
              </a:ext>
            </a:extLst>
          </p:cNvPr>
          <p:cNvSpPr txBox="1"/>
          <p:nvPr/>
        </p:nvSpPr>
        <p:spPr>
          <a:xfrm>
            <a:off x="4953000" y="609600"/>
            <a:ext cx="4191000" cy="677108"/>
          </a:xfrm>
          <a:prstGeom prst="rect">
            <a:avLst/>
          </a:prstGeom>
        </p:spPr>
        <p:txBody>
          <a:bodyPr wrap="square" lIns="0" tIns="0" rIns="0" bIns="0" rtlCol="0" anchor="t">
            <a:spAutoFit/>
          </a:bodyPr>
          <a:lstStyle/>
          <a:p>
            <a:r>
              <a:rPr lang="en-US" sz="2200" b="1" kern="100" dirty="0">
                <a:solidFill>
                  <a:schemeClr val="bg1"/>
                </a:solidFill>
                <a:latin typeface="Poppins" pitchFamily="2" charset="77"/>
                <a:ea typeface="等线" panose="02010600030101010101" pitchFamily="2" charset="-122"/>
                <a:cs typeface="Poppins" pitchFamily="2" charset="77"/>
              </a:rPr>
              <a:t>6. Convenient Manager for </a:t>
            </a:r>
          </a:p>
          <a:p>
            <a:r>
              <a:rPr lang="en-US" sz="2200" b="1" kern="100" dirty="0">
                <a:solidFill>
                  <a:schemeClr val="bg1"/>
                </a:solidFill>
                <a:latin typeface="Poppins" pitchFamily="2" charset="77"/>
                <a:ea typeface="等线" panose="02010600030101010101" pitchFamily="2" charset="-122"/>
                <a:cs typeface="Poppins" pitchFamily="2" charset="77"/>
              </a:rPr>
              <a:t>      Battery Pack</a:t>
            </a:r>
          </a:p>
        </p:txBody>
      </p:sp>
      <p:sp>
        <p:nvSpPr>
          <p:cNvPr id="4" name="Rectangle 3">
            <a:extLst>
              <a:ext uri="{FF2B5EF4-FFF2-40B4-BE49-F238E27FC236}">
                <a16:creationId xmlns:a16="http://schemas.microsoft.com/office/drawing/2014/main" id="{DE3E2518-AFB5-0C43-5CDC-2CA7D6BBF089}"/>
              </a:ext>
            </a:extLst>
          </p:cNvPr>
          <p:cNvSpPr/>
          <p:nvPr/>
        </p:nvSpPr>
        <p:spPr>
          <a:xfrm>
            <a:off x="0" y="3733800"/>
            <a:ext cx="4419600" cy="609600"/>
          </a:xfrm>
          <a:prstGeom prst="rect">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10">
            <a:extLst>
              <a:ext uri="{FF2B5EF4-FFF2-40B4-BE49-F238E27FC236}">
                <a16:creationId xmlns:a16="http://schemas.microsoft.com/office/drawing/2014/main" id="{24F96DA5-65BB-CF39-2A8E-9201ECB026CB}"/>
              </a:ext>
            </a:extLst>
          </p:cNvPr>
          <p:cNvSpPr txBox="1"/>
          <p:nvPr/>
        </p:nvSpPr>
        <p:spPr>
          <a:xfrm>
            <a:off x="685800" y="3886200"/>
            <a:ext cx="3657600" cy="338554"/>
          </a:xfrm>
          <a:prstGeom prst="rect">
            <a:avLst/>
          </a:prstGeom>
        </p:spPr>
        <p:txBody>
          <a:bodyPr wrap="square" lIns="0" tIns="0" rIns="0" bIns="0" rtlCol="0" anchor="t">
            <a:spAutoFit/>
          </a:bodyPr>
          <a:lstStyle/>
          <a:p>
            <a:r>
              <a:rPr lang="en-US" sz="2200" b="1" kern="100" dirty="0">
                <a:solidFill>
                  <a:schemeClr val="bg1"/>
                </a:solidFill>
                <a:latin typeface="Poppins" pitchFamily="2" charset="77"/>
                <a:ea typeface="等线" panose="02010600030101010101" pitchFamily="2" charset="-122"/>
                <a:cs typeface="Poppins" pitchFamily="2" charset="77"/>
              </a:rPr>
              <a:t>7. Ease of Replacement</a:t>
            </a:r>
          </a:p>
        </p:txBody>
      </p:sp>
      <p:sp>
        <p:nvSpPr>
          <p:cNvPr id="6" name="内容占位符 2">
            <a:extLst>
              <a:ext uri="{FF2B5EF4-FFF2-40B4-BE49-F238E27FC236}">
                <a16:creationId xmlns:a16="http://schemas.microsoft.com/office/drawing/2014/main" id="{00F1D6B0-F119-4928-F823-7FA85E24584A}"/>
              </a:ext>
            </a:extLst>
          </p:cNvPr>
          <p:cNvSpPr txBox="1">
            <a:spLocks/>
          </p:cNvSpPr>
          <p:nvPr/>
        </p:nvSpPr>
        <p:spPr>
          <a:xfrm>
            <a:off x="152400" y="4592216"/>
            <a:ext cx="8686800" cy="1656184"/>
          </a:xfrm>
          <a:prstGeom prst="rect">
            <a:avLst/>
          </a:prstGeom>
          <a:noFill/>
          <a:ln w="9525">
            <a:noFill/>
          </a:ln>
        </p:spPr>
        <p:txBody>
          <a:bodyPr/>
          <a:lst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lvl="1">
              <a:buFont typeface="Arial" panose="020B0604020202020204" pitchFamily="34" charset="0"/>
              <a:buChar char="•"/>
            </a:pPr>
            <a:r>
              <a:rPr lang="en-US" altLang="zh-CN" sz="1600" dirty="0">
                <a:solidFill>
                  <a:schemeClr val="tx1">
                    <a:lumMod val="75000"/>
                    <a:lumOff val="25000"/>
                  </a:schemeClr>
                </a:solidFill>
                <a:latin typeface="Nunito" pitchFamily="2" charset="77"/>
                <a:cs typeface="Arial" panose="020B0604020202020204" pitchFamily="34" charset="0"/>
              </a:rPr>
              <a:t>When a battery cell reaches end of life, other components in the energy storage system can continue to be used—only the battery cell need be replaced. </a:t>
            </a:r>
          </a:p>
          <a:p>
            <a:pPr lvl="1">
              <a:buFont typeface="Arial" panose="020B0604020202020204" pitchFamily="34" charset="0"/>
              <a:buChar char="•"/>
            </a:pPr>
            <a:endParaRPr lang="en-US" altLang="zh-CN" sz="1600" dirty="0">
              <a:solidFill>
                <a:schemeClr val="tx1">
                  <a:lumMod val="75000"/>
                  <a:lumOff val="25000"/>
                </a:schemeClr>
              </a:solidFill>
              <a:latin typeface="Nunito" pitchFamily="2" charset="77"/>
              <a:cs typeface="Arial" panose="020B0604020202020204" pitchFamily="34" charset="0"/>
            </a:endParaRPr>
          </a:p>
          <a:p>
            <a:pPr lvl="1">
              <a:buFont typeface="Arial" panose="020B0604020202020204" pitchFamily="34" charset="0"/>
              <a:buChar char="•"/>
            </a:pPr>
            <a:r>
              <a:rPr lang="en-US" altLang="zh-CN" sz="1600" dirty="0">
                <a:solidFill>
                  <a:schemeClr val="tx1">
                    <a:lumMod val="75000"/>
                    <a:lumOff val="25000"/>
                  </a:schemeClr>
                </a:solidFill>
                <a:latin typeface="Nunito" pitchFamily="2" charset="77"/>
                <a:cs typeface="Arial" panose="020B0604020202020204" pitchFamily="34" charset="0"/>
              </a:rPr>
              <a:t>The cost of battery replacement is as low as $27.4/kWh, greatly reducing the cost of the energy storage system.</a:t>
            </a:r>
          </a:p>
        </p:txBody>
      </p:sp>
      <p:sp>
        <p:nvSpPr>
          <p:cNvPr id="10" name="TextBox 9">
            <a:extLst>
              <a:ext uri="{FF2B5EF4-FFF2-40B4-BE49-F238E27FC236}">
                <a16:creationId xmlns:a16="http://schemas.microsoft.com/office/drawing/2014/main" id="{6B337848-20E3-42F7-2F68-3CEF88A8362A}"/>
              </a:ext>
            </a:extLst>
          </p:cNvPr>
          <p:cNvSpPr txBox="1"/>
          <p:nvPr/>
        </p:nvSpPr>
        <p:spPr>
          <a:xfrm>
            <a:off x="8610600" y="6400800"/>
            <a:ext cx="533400" cy="307777"/>
          </a:xfrm>
          <a:prstGeom prst="rect">
            <a:avLst/>
          </a:prstGeom>
          <a:noFill/>
        </p:spPr>
        <p:txBody>
          <a:bodyPr wrap="square" rtlCol="0">
            <a:spAutoFit/>
          </a:bodyPr>
          <a:lstStyle/>
          <a:p>
            <a:fld id="{D32CD72E-A3AC-6C42-B310-42A3D9F030FC}" type="slidenum">
              <a:rPr lang="en-US" sz="1400" b="1" smtClean="0">
                <a:latin typeface="Nunito" pitchFamily="2" charset="77"/>
              </a:rPr>
              <a:t>18</a:t>
            </a:fld>
            <a:endParaRPr lang="en-US" sz="1400" b="1" dirty="0">
              <a:latin typeface="Nunito" pitchFamily="2" charset="77"/>
            </a:endParaRPr>
          </a:p>
        </p:txBody>
      </p:sp>
      <p:sp>
        <p:nvSpPr>
          <p:cNvPr id="18" name="Freeform 6">
            <a:extLst>
              <a:ext uri="{FF2B5EF4-FFF2-40B4-BE49-F238E27FC236}">
                <a16:creationId xmlns:a16="http://schemas.microsoft.com/office/drawing/2014/main" id="{F22F95A6-6954-76EA-3A9C-ED3717DA21EE}"/>
              </a:ext>
            </a:extLst>
          </p:cNvPr>
          <p:cNvSpPr>
            <a:spLocks noChangeAspect="1"/>
          </p:cNvSpPr>
          <p:nvPr/>
        </p:nvSpPr>
        <p:spPr>
          <a:xfrm>
            <a:off x="6906115" y="6345471"/>
            <a:ext cx="1552085" cy="360129"/>
          </a:xfrm>
          <a:custGeom>
            <a:avLst/>
            <a:gdLst/>
            <a:ahLst/>
            <a:cxnLst/>
            <a:rect l="l" t="t" r="r" b="b"/>
            <a:pathLst>
              <a:path w="2447355" h="567858">
                <a:moveTo>
                  <a:pt x="0" y="0"/>
                </a:moveTo>
                <a:lnTo>
                  <a:pt x="2447355" y="0"/>
                </a:lnTo>
                <a:lnTo>
                  <a:pt x="2447355" y="567857"/>
                </a:lnTo>
                <a:lnTo>
                  <a:pt x="0" y="567857"/>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en-US" sz="504" dirty="0"/>
          </a:p>
        </p:txBody>
      </p:sp>
    </p:spTree>
    <p:extLst>
      <p:ext uri="{BB962C8B-B14F-4D97-AF65-F5344CB8AC3E}">
        <p14:creationId xmlns:p14="http://schemas.microsoft.com/office/powerpoint/2010/main" val="59067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2F032E-A998-0D34-5A35-4D038C2ADDBD}"/>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A1348D5B-F6AF-C3F1-AD8F-5A978EC504D4}"/>
              </a:ext>
            </a:extLst>
          </p:cNvPr>
          <p:cNvSpPr/>
          <p:nvPr/>
        </p:nvSpPr>
        <p:spPr>
          <a:xfrm>
            <a:off x="4724400" y="457200"/>
            <a:ext cx="4419600" cy="990600"/>
          </a:xfrm>
          <a:prstGeom prst="rect">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7">
            <a:extLst>
              <a:ext uri="{FF2B5EF4-FFF2-40B4-BE49-F238E27FC236}">
                <a16:creationId xmlns:a16="http://schemas.microsoft.com/office/drawing/2014/main" id="{4FEE3472-4692-00EB-6099-04BD41C4BD7C}"/>
              </a:ext>
            </a:extLst>
          </p:cNvPr>
          <p:cNvGrpSpPr/>
          <p:nvPr/>
        </p:nvGrpSpPr>
        <p:grpSpPr>
          <a:xfrm>
            <a:off x="514350" y="1885621"/>
            <a:ext cx="8134765" cy="1467179"/>
            <a:chOff x="0" y="0"/>
            <a:chExt cx="4284979" cy="1580709"/>
          </a:xfrm>
        </p:grpSpPr>
        <p:sp>
          <p:nvSpPr>
            <p:cNvPr id="8" name="Freeform 8">
              <a:extLst>
                <a:ext uri="{FF2B5EF4-FFF2-40B4-BE49-F238E27FC236}">
                  <a16:creationId xmlns:a16="http://schemas.microsoft.com/office/drawing/2014/main" id="{3E2653F7-E201-F0E1-D118-51AA08115BE4}"/>
                </a:ext>
              </a:extLst>
            </p:cNvPr>
            <p:cNvSpPr/>
            <p:nvPr/>
          </p:nvSpPr>
          <p:spPr>
            <a:xfrm>
              <a:off x="0" y="0"/>
              <a:ext cx="4284979" cy="1580709"/>
            </a:xfrm>
            <a:custGeom>
              <a:avLst/>
              <a:gdLst/>
              <a:ahLst/>
              <a:cxnLst/>
              <a:rect l="l" t="t" r="r" b="b"/>
              <a:pathLst>
                <a:path w="4284979" h="1580709">
                  <a:moveTo>
                    <a:pt x="0" y="0"/>
                  </a:moveTo>
                  <a:lnTo>
                    <a:pt x="4284979" y="0"/>
                  </a:lnTo>
                  <a:lnTo>
                    <a:pt x="4284979" y="1580709"/>
                  </a:lnTo>
                  <a:lnTo>
                    <a:pt x="0" y="1580709"/>
                  </a:lnTo>
                  <a:close/>
                </a:path>
              </a:pathLst>
            </a:custGeom>
            <a:solidFill>
              <a:srgbClr val="FFFFFF"/>
            </a:solidFill>
            <a:ln cap="sq">
              <a:noFill/>
              <a:prstDash val="solid"/>
              <a:miter/>
            </a:ln>
          </p:spPr>
          <p:txBody>
            <a:bodyPr/>
            <a:lstStyle/>
            <a:p>
              <a:endParaRPr lang="en-US" sz="504"/>
            </a:p>
          </p:txBody>
        </p:sp>
        <p:sp>
          <p:nvSpPr>
            <p:cNvPr id="9" name="TextBox 9">
              <a:extLst>
                <a:ext uri="{FF2B5EF4-FFF2-40B4-BE49-F238E27FC236}">
                  <a16:creationId xmlns:a16="http://schemas.microsoft.com/office/drawing/2014/main" id="{19EFEB35-AD2B-BE73-3E17-A3A957D4A768}"/>
                </a:ext>
              </a:extLst>
            </p:cNvPr>
            <p:cNvSpPr txBox="1"/>
            <p:nvPr/>
          </p:nvSpPr>
          <p:spPr>
            <a:xfrm>
              <a:off x="0" y="-38100"/>
              <a:ext cx="812800" cy="850900"/>
            </a:xfrm>
            <a:prstGeom prst="rect">
              <a:avLst/>
            </a:prstGeom>
          </p:spPr>
          <p:txBody>
            <a:bodyPr lIns="25400" tIns="25400" rIns="25400" bIns="25400" rtlCol="0" anchor="ctr"/>
            <a:lstStyle/>
            <a:p>
              <a:pPr algn="ctr">
                <a:lnSpc>
                  <a:spcPts val="1330"/>
                </a:lnSpc>
              </a:pPr>
              <a:endParaRPr sz="504"/>
            </a:p>
          </p:txBody>
        </p:sp>
      </p:grpSp>
      <p:sp>
        <p:nvSpPr>
          <p:cNvPr id="12" name="TextBox 12">
            <a:extLst>
              <a:ext uri="{FF2B5EF4-FFF2-40B4-BE49-F238E27FC236}">
                <a16:creationId xmlns:a16="http://schemas.microsoft.com/office/drawing/2014/main" id="{F421C642-DFCA-08A9-64D7-5DD115CA31B6}"/>
              </a:ext>
            </a:extLst>
          </p:cNvPr>
          <p:cNvSpPr txBox="1"/>
          <p:nvPr/>
        </p:nvSpPr>
        <p:spPr>
          <a:xfrm>
            <a:off x="609600" y="1828800"/>
            <a:ext cx="4114800" cy="2462213"/>
          </a:xfrm>
          <a:prstGeom prst="rect">
            <a:avLst/>
          </a:prstGeom>
        </p:spPr>
        <p:txBody>
          <a:bodyPr wrap="square" lIns="0" tIns="0" rIns="0" bIns="0" rtlCol="0" anchor="t">
            <a:spAutoFit/>
          </a:bodyPr>
          <a:lstStyle/>
          <a:p>
            <a:pPr marL="541782" lvl="1" indent="-285750">
              <a:buFont typeface="Arial" panose="020B0604020202020204" pitchFamily="34" charset="0"/>
              <a:buChar char="•"/>
            </a:pPr>
            <a:r>
              <a:rPr lang="en-US" altLang="zh-CN" sz="1600" dirty="0">
                <a:solidFill>
                  <a:schemeClr val="tx1">
                    <a:lumMod val="75000"/>
                    <a:lumOff val="25000"/>
                  </a:schemeClr>
                </a:solidFill>
                <a:latin typeface="Nunito" pitchFamily="2" charset="77"/>
              </a:rPr>
              <a:t>MEGA-SIB does not contain lithium ions or other toxic elements such as cobalt and nickel. </a:t>
            </a:r>
          </a:p>
          <a:p>
            <a:pPr marL="541782" lvl="1" indent="-285750">
              <a:buFont typeface="Arial" panose="020B0604020202020204" pitchFamily="34" charset="0"/>
              <a:buChar char="•"/>
            </a:pPr>
            <a:endParaRPr lang="en-US" altLang="zh-CN" sz="1600" dirty="0">
              <a:solidFill>
                <a:schemeClr val="tx1">
                  <a:lumMod val="75000"/>
                  <a:lumOff val="25000"/>
                </a:schemeClr>
              </a:solidFill>
              <a:latin typeface="Nunito" pitchFamily="2" charset="77"/>
            </a:endParaRPr>
          </a:p>
          <a:p>
            <a:pPr marL="541782" lvl="1" indent="-285750">
              <a:buFont typeface="Arial" panose="020B0604020202020204" pitchFamily="34" charset="0"/>
              <a:buChar char="•"/>
            </a:pPr>
            <a:r>
              <a:rPr lang="en-US" altLang="zh-CN" sz="1600" dirty="0">
                <a:solidFill>
                  <a:schemeClr val="tx1">
                    <a:lumMod val="75000"/>
                    <a:lumOff val="25000"/>
                  </a:schemeClr>
                </a:solidFill>
                <a:latin typeface="Nunito" pitchFamily="2" charset="77"/>
              </a:rPr>
              <a:t>The recycling process is environmentally friendly and low cost, and the recycled materials can be used for new batteries.</a:t>
            </a:r>
          </a:p>
          <a:p>
            <a:pPr marL="541782" lvl="1" indent="-285750">
              <a:buFont typeface="Arial" panose="020B0604020202020204" pitchFamily="34" charset="0"/>
              <a:buChar char="•"/>
            </a:pPr>
            <a:endParaRPr lang="zh-CN" altLang="en-US" sz="1600" dirty="0">
              <a:solidFill>
                <a:schemeClr val="tx1">
                  <a:lumMod val="75000"/>
                  <a:lumOff val="25000"/>
                </a:schemeClr>
              </a:solidFill>
              <a:latin typeface="Nunito" pitchFamily="2" charset="77"/>
              <a:sym typeface="+mn-ea"/>
            </a:endParaRPr>
          </a:p>
          <a:p>
            <a:pPr marL="285750" indent="-285750">
              <a:buFont typeface="Arial" panose="020B0604020202020204" pitchFamily="34" charset="0"/>
              <a:buChar char="•"/>
            </a:pPr>
            <a:endParaRPr lang="zh-CN" altLang="en-US" sz="1600" dirty="0">
              <a:solidFill>
                <a:schemeClr val="tx1">
                  <a:lumMod val="75000"/>
                  <a:lumOff val="25000"/>
                </a:schemeClr>
              </a:solidFill>
              <a:latin typeface="Nunito" pitchFamily="2" charset="77"/>
            </a:endParaRPr>
          </a:p>
        </p:txBody>
      </p:sp>
      <p:grpSp>
        <p:nvGrpSpPr>
          <p:cNvPr id="13" name="Group 2">
            <a:extLst>
              <a:ext uri="{FF2B5EF4-FFF2-40B4-BE49-F238E27FC236}">
                <a16:creationId xmlns:a16="http://schemas.microsoft.com/office/drawing/2014/main" id="{432549A9-B3BD-9546-477C-4CA7DC67790E}"/>
              </a:ext>
            </a:extLst>
          </p:cNvPr>
          <p:cNvGrpSpPr/>
          <p:nvPr/>
        </p:nvGrpSpPr>
        <p:grpSpPr>
          <a:xfrm>
            <a:off x="0" y="6172199"/>
            <a:ext cx="9144000" cy="685801"/>
            <a:chOff x="0" y="0"/>
            <a:chExt cx="4816593" cy="263407"/>
          </a:xfrm>
        </p:grpSpPr>
        <p:sp>
          <p:nvSpPr>
            <p:cNvPr id="14" name="Freeform 3">
              <a:extLst>
                <a:ext uri="{FF2B5EF4-FFF2-40B4-BE49-F238E27FC236}">
                  <a16:creationId xmlns:a16="http://schemas.microsoft.com/office/drawing/2014/main" id="{0D4FA875-C4BF-DE2D-03EF-138CF452AE9A}"/>
                </a:ext>
              </a:extLst>
            </p:cNvPr>
            <p:cNvSpPr/>
            <p:nvPr/>
          </p:nvSpPr>
          <p:spPr>
            <a:xfrm>
              <a:off x="0" y="0"/>
              <a:ext cx="4816592" cy="263407"/>
            </a:xfrm>
            <a:custGeom>
              <a:avLst/>
              <a:gdLst/>
              <a:ahLst/>
              <a:cxnLst/>
              <a:rect l="l" t="t" r="r" b="b"/>
              <a:pathLst>
                <a:path w="4816592" h="263407">
                  <a:moveTo>
                    <a:pt x="0" y="0"/>
                  </a:moveTo>
                  <a:lnTo>
                    <a:pt x="4816592" y="0"/>
                  </a:lnTo>
                  <a:lnTo>
                    <a:pt x="4816592" y="263407"/>
                  </a:lnTo>
                  <a:lnTo>
                    <a:pt x="0" y="263407"/>
                  </a:lnTo>
                  <a:close/>
                </a:path>
              </a:pathLst>
            </a:custGeom>
            <a:solidFill>
              <a:srgbClr val="F2F1F2"/>
            </a:solidFill>
          </p:spPr>
          <p:txBody>
            <a:bodyPr/>
            <a:lstStyle/>
            <a:p>
              <a:endParaRPr lang="en-US" sz="504"/>
            </a:p>
          </p:txBody>
        </p:sp>
        <p:sp>
          <p:nvSpPr>
            <p:cNvPr id="15" name="TextBox 4">
              <a:extLst>
                <a:ext uri="{FF2B5EF4-FFF2-40B4-BE49-F238E27FC236}">
                  <a16:creationId xmlns:a16="http://schemas.microsoft.com/office/drawing/2014/main" id="{1B090FF5-2AAD-39FE-E22E-FB8AE3F3775D}"/>
                </a:ext>
              </a:extLst>
            </p:cNvPr>
            <p:cNvSpPr txBox="1"/>
            <p:nvPr/>
          </p:nvSpPr>
          <p:spPr>
            <a:xfrm>
              <a:off x="0" y="-38100"/>
              <a:ext cx="812800" cy="850900"/>
            </a:xfrm>
            <a:prstGeom prst="rect">
              <a:avLst/>
            </a:prstGeom>
          </p:spPr>
          <p:txBody>
            <a:bodyPr lIns="25400" tIns="25400" rIns="25400" bIns="25400" rtlCol="0" anchor="ctr"/>
            <a:lstStyle/>
            <a:p>
              <a:pPr>
                <a:lnSpc>
                  <a:spcPts val="1330"/>
                </a:lnSpc>
              </a:pPr>
              <a:endParaRPr sz="504"/>
            </a:p>
          </p:txBody>
        </p:sp>
      </p:grpSp>
      <p:sp>
        <p:nvSpPr>
          <p:cNvPr id="17" name="TextBox 10">
            <a:extLst>
              <a:ext uri="{FF2B5EF4-FFF2-40B4-BE49-F238E27FC236}">
                <a16:creationId xmlns:a16="http://schemas.microsoft.com/office/drawing/2014/main" id="{EEF9E181-CE13-2E55-EA70-D50743A6FA52}"/>
              </a:ext>
            </a:extLst>
          </p:cNvPr>
          <p:cNvSpPr txBox="1"/>
          <p:nvPr/>
        </p:nvSpPr>
        <p:spPr>
          <a:xfrm>
            <a:off x="457200" y="533400"/>
            <a:ext cx="4038600" cy="677108"/>
          </a:xfrm>
          <a:prstGeom prst="rect">
            <a:avLst/>
          </a:prstGeom>
        </p:spPr>
        <p:txBody>
          <a:bodyPr wrap="square" lIns="0" tIns="0" rIns="0" bIns="0" rtlCol="0" anchor="t">
            <a:spAutoFit/>
          </a:bodyPr>
          <a:lstStyle/>
          <a:p>
            <a:r>
              <a:rPr lang="en-US" altLang="zh-CN" sz="2200" b="1" kern="100" dirty="0">
                <a:effectLst/>
                <a:latin typeface="Poppins" pitchFamily="2" charset="77"/>
                <a:ea typeface="等线" panose="02010600030101010101" pitchFamily="2" charset="-122"/>
                <a:cs typeface="Poppins" pitchFamily="2" charset="77"/>
              </a:rPr>
              <a:t>MEGA-SIB’s Advantages Cont’d</a:t>
            </a:r>
            <a:endParaRPr lang="en-US" sz="2200" dirty="0">
              <a:latin typeface="Poppins" pitchFamily="2" charset="77"/>
              <a:cs typeface="Poppins" pitchFamily="2" charset="77"/>
            </a:endParaRPr>
          </a:p>
        </p:txBody>
      </p:sp>
      <p:sp>
        <p:nvSpPr>
          <p:cNvPr id="2" name="TextBox 10">
            <a:extLst>
              <a:ext uri="{FF2B5EF4-FFF2-40B4-BE49-F238E27FC236}">
                <a16:creationId xmlns:a16="http://schemas.microsoft.com/office/drawing/2014/main" id="{C4AF12D7-A9FE-FD46-65AC-67447D4CB420}"/>
              </a:ext>
            </a:extLst>
          </p:cNvPr>
          <p:cNvSpPr txBox="1"/>
          <p:nvPr/>
        </p:nvSpPr>
        <p:spPr>
          <a:xfrm>
            <a:off x="5029200" y="609600"/>
            <a:ext cx="3429000" cy="677108"/>
          </a:xfrm>
          <a:prstGeom prst="rect">
            <a:avLst/>
          </a:prstGeom>
        </p:spPr>
        <p:txBody>
          <a:bodyPr wrap="square" lIns="0" tIns="0" rIns="0" bIns="0" rtlCol="0" anchor="t">
            <a:spAutoFit/>
          </a:bodyPr>
          <a:lstStyle/>
          <a:p>
            <a:r>
              <a:rPr lang="en-US" sz="2200" b="1" kern="100" dirty="0">
                <a:solidFill>
                  <a:schemeClr val="bg1"/>
                </a:solidFill>
                <a:latin typeface="Poppins" pitchFamily="2" charset="77"/>
                <a:ea typeface="等线" panose="02010600030101010101" pitchFamily="2" charset="-122"/>
                <a:cs typeface="Poppins" pitchFamily="2" charset="77"/>
              </a:rPr>
              <a:t>8. Environmental</a:t>
            </a:r>
          </a:p>
          <a:p>
            <a:r>
              <a:rPr lang="en-US" sz="2200" b="1" kern="100" dirty="0">
                <a:solidFill>
                  <a:schemeClr val="bg1"/>
                </a:solidFill>
                <a:latin typeface="Poppins" pitchFamily="2" charset="77"/>
                <a:ea typeface="等线" panose="02010600030101010101" pitchFamily="2" charset="-122"/>
                <a:cs typeface="Poppins" pitchFamily="2" charset="77"/>
              </a:rPr>
              <a:t>     Advantages</a:t>
            </a:r>
          </a:p>
        </p:txBody>
      </p:sp>
      <p:grpSp>
        <p:nvGrpSpPr>
          <p:cNvPr id="10" name="Group 11">
            <a:extLst>
              <a:ext uri="{FF2B5EF4-FFF2-40B4-BE49-F238E27FC236}">
                <a16:creationId xmlns:a16="http://schemas.microsoft.com/office/drawing/2014/main" id="{EEE3E337-C531-F4F6-4950-C92838599531}"/>
              </a:ext>
            </a:extLst>
          </p:cNvPr>
          <p:cNvGrpSpPr/>
          <p:nvPr/>
        </p:nvGrpSpPr>
        <p:grpSpPr>
          <a:xfrm>
            <a:off x="7391400" y="914400"/>
            <a:ext cx="1520521" cy="1330456"/>
            <a:chOff x="0" y="0"/>
            <a:chExt cx="812800" cy="711200"/>
          </a:xfrm>
        </p:grpSpPr>
        <p:sp>
          <p:nvSpPr>
            <p:cNvPr id="11" name="Freeform 12">
              <a:extLst>
                <a:ext uri="{FF2B5EF4-FFF2-40B4-BE49-F238E27FC236}">
                  <a16:creationId xmlns:a16="http://schemas.microsoft.com/office/drawing/2014/main" id="{6B08522C-14B8-D867-2DA5-B7CB1F12410B}"/>
                </a:ext>
              </a:extLst>
            </p:cNvPr>
            <p:cNvSpPr/>
            <p:nvPr/>
          </p:nvSpPr>
          <p:spPr>
            <a:xfrm>
              <a:off x="0" y="0"/>
              <a:ext cx="812811" cy="711200"/>
            </a:xfrm>
            <a:custGeom>
              <a:avLst/>
              <a:gdLst/>
              <a:ahLst/>
              <a:cxnLst/>
              <a:rect l="l" t="t" r="r" b="b"/>
              <a:pathLst>
                <a:path w="812811" h="711200">
                  <a:moveTo>
                    <a:pt x="530371" y="0"/>
                  </a:moveTo>
                  <a:lnTo>
                    <a:pt x="282407" y="0"/>
                  </a:lnTo>
                  <a:cubicBezTo>
                    <a:pt x="126426" y="0"/>
                    <a:pt x="0" y="123512"/>
                    <a:pt x="0" y="275871"/>
                  </a:cubicBezTo>
                  <a:cubicBezTo>
                    <a:pt x="0" y="386169"/>
                    <a:pt x="66279" y="481310"/>
                    <a:pt x="162037" y="525451"/>
                  </a:cubicBezTo>
                  <a:lnTo>
                    <a:pt x="162037" y="711200"/>
                  </a:lnTo>
                  <a:lnTo>
                    <a:pt x="353844" y="551732"/>
                  </a:lnTo>
                  <a:lnTo>
                    <a:pt x="530371" y="551732"/>
                  </a:lnTo>
                  <a:cubicBezTo>
                    <a:pt x="686363" y="551732"/>
                    <a:pt x="812800" y="428220"/>
                    <a:pt x="812800" y="275861"/>
                  </a:cubicBezTo>
                  <a:cubicBezTo>
                    <a:pt x="812811" y="123512"/>
                    <a:pt x="686363" y="0"/>
                    <a:pt x="530371" y="0"/>
                  </a:cubicBezTo>
                  <a:close/>
                </a:path>
              </a:pathLst>
            </a:custGeom>
            <a:solidFill>
              <a:srgbClr val="27A642"/>
            </a:solidFill>
          </p:spPr>
          <p:txBody>
            <a:bodyPr/>
            <a:lstStyle/>
            <a:p>
              <a:endParaRPr lang="en-US" sz="504"/>
            </a:p>
          </p:txBody>
        </p:sp>
        <p:sp>
          <p:nvSpPr>
            <p:cNvPr id="18" name="TextBox 13">
              <a:extLst>
                <a:ext uri="{FF2B5EF4-FFF2-40B4-BE49-F238E27FC236}">
                  <a16:creationId xmlns:a16="http://schemas.microsoft.com/office/drawing/2014/main" id="{D43321FC-547C-5A8D-A167-788A1F944833}"/>
                </a:ext>
              </a:extLst>
            </p:cNvPr>
            <p:cNvSpPr txBox="1"/>
            <p:nvPr/>
          </p:nvSpPr>
          <p:spPr>
            <a:xfrm>
              <a:off x="0" y="-9525"/>
              <a:ext cx="812800" cy="530225"/>
            </a:xfrm>
            <a:prstGeom prst="rect">
              <a:avLst/>
            </a:prstGeom>
          </p:spPr>
          <p:txBody>
            <a:bodyPr lIns="30959" tIns="30959" rIns="30959" bIns="30959" rtlCol="0" anchor="ctr"/>
            <a:lstStyle/>
            <a:p>
              <a:pPr algn="ctr">
                <a:lnSpc>
                  <a:spcPts val="1621"/>
                </a:lnSpc>
              </a:pPr>
              <a:endParaRPr sz="504"/>
            </a:p>
          </p:txBody>
        </p:sp>
      </p:grpSp>
      <p:sp>
        <p:nvSpPr>
          <p:cNvPr id="19" name="Freeform 14">
            <a:extLst>
              <a:ext uri="{FF2B5EF4-FFF2-40B4-BE49-F238E27FC236}">
                <a16:creationId xmlns:a16="http://schemas.microsoft.com/office/drawing/2014/main" id="{D42A9FF2-8A00-4CE4-4A18-73D039730D0B}"/>
              </a:ext>
            </a:extLst>
          </p:cNvPr>
          <p:cNvSpPr/>
          <p:nvPr/>
        </p:nvSpPr>
        <p:spPr>
          <a:xfrm>
            <a:off x="7833210" y="1105549"/>
            <a:ext cx="636902" cy="609834"/>
          </a:xfrm>
          <a:custGeom>
            <a:avLst/>
            <a:gdLst/>
            <a:ahLst/>
            <a:cxnLst/>
            <a:rect l="l" t="t" r="r" b="b"/>
            <a:pathLst>
              <a:path w="1273804" h="1219667">
                <a:moveTo>
                  <a:pt x="0" y="0"/>
                </a:moveTo>
                <a:lnTo>
                  <a:pt x="1273804" y="0"/>
                </a:lnTo>
                <a:lnTo>
                  <a:pt x="1273804" y="1219667"/>
                </a:lnTo>
                <a:lnTo>
                  <a:pt x="0" y="1219667"/>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sz="504"/>
          </a:p>
        </p:txBody>
      </p:sp>
      <p:pic>
        <p:nvPicPr>
          <p:cNvPr id="20" name="Picture 2" descr="C:\Users\Administrator\Desktop\超大圆柱电池\微信图片_20250109102631.jpg">
            <a:extLst>
              <a:ext uri="{FF2B5EF4-FFF2-40B4-BE49-F238E27FC236}">
                <a16:creationId xmlns:a16="http://schemas.microsoft.com/office/drawing/2014/main" id="{A58467C8-95BF-DA56-7FD8-5D5D469BEAF3}"/>
              </a:ext>
            </a:extLst>
          </p:cNvPr>
          <p:cNvPicPr>
            <a:picLocks noChangeAspect="1" noChangeArrowheads="1"/>
          </p:cNvPicPr>
          <p:nvPr/>
        </p:nvPicPr>
        <p:blipFill>
          <a:blip r:embed="rId3" cstate="print"/>
          <a:srcRect/>
          <a:stretch>
            <a:fillRect/>
          </a:stretch>
        </p:blipFill>
        <p:spPr bwMode="auto">
          <a:xfrm>
            <a:off x="5181600" y="2209800"/>
            <a:ext cx="2357454" cy="3205417"/>
          </a:xfrm>
          <a:prstGeom prst="rect">
            <a:avLst/>
          </a:prstGeom>
          <a:noFill/>
        </p:spPr>
      </p:pic>
      <p:sp>
        <p:nvSpPr>
          <p:cNvPr id="4" name="TextBox 3">
            <a:extLst>
              <a:ext uri="{FF2B5EF4-FFF2-40B4-BE49-F238E27FC236}">
                <a16:creationId xmlns:a16="http://schemas.microsoft.com/office/drawing/2014/main" id="{27315011-7E12-4E19-47B7-B5AF8DC62A19}"/>
              </a:ext>
            </a:extLst>
          </p:cNvPr>
          <p:cNvSpPr txBox="1"/>
          <p:nvPr/>
        </p:nvSpPr>
        <p:spPr>
          <a:xfrm>
            <a:off x="8610600" y="6400800"/>
            <a:ext cx="533400" cy="307777"/>
          </a:xfrm>
          <a:prstGeom prst="rect">
            <a:avLst/>
          </a:prstGeom>
          <a:noFill/>
        </p:spPr>
        <p:txBody>
          <a:bodyPr wrap="square" rtlCol="0">
            <a:spAutoFit/>
          </a:bodyPr>
          <a:lstStyle/>
          <a:p>
            <a:fld id="{D32CD72E-A3AC-6C42-B310-42A3D9F030FC}" type="slidenum">
              <a:rPr lang="en-US" sz="1400" b="1" smtClean="0">
                <a:latin typeface="Nunito" pitchFamily="2" charset="77"/>
              </a:rPr>
              <a:t>19</a:t>
            </a:fld>
            <a:endParaRPr lang="en-US" sz="1400" b="1" dirty="0">
              <a:latin typeface="Nunito" pitchFamily="2" charset="77"/>
            </a:endParaRPr>
          </a:p>
        </p:txBody>
      </p:sp>
      <p:sp>
        <p:nvSpPr>
          <p:cNvPr id="5" name="Freeform 6">
            <a:extLst>
              <a:ext uri="{FF2B5EF4-FFF2-40B4-BE49-F238E27FC236}">
                <a16:creationId xmlns:a16="http://schemas.microsoft.com/office/drawing/2014/main" id="{58847B0A-DD5F-7423-01F1-0B47181DB22F}"/>
              </a:ext>
            </a:extLst>
          </p:cNvPr>
          <p:cNvSpPr>
            <a:spLocks noChangeAspect="1"/>
          </p:cNvSpPr>
          <p:nvPr/>
        </p:nvSpPr>
        <p:spPr>
          <a:xfrm>
            <a:off x="6906115" y="6345471"/>
            <a:ext cx="1552085" cy="360129"/>
          </a:xfrm>
          <a:custGeom>
            <a:avLst/>
            <a:gdLst/>
            <a:ahLst/>
            <a:cxnLst/>
            <a:rect l="l" t="t" r="r" b="b"/>
            <a:pathLst>
              <a:path w="2447355" h="567858">
                <a:moveTo>
                  <a:pt x="0" y="0"/>
                </a:moveTo>
                <a:lnTo>
                  <a:pt x="2447355" y="0"/>
                </a:lnTo>
                <a:lnTo>
                  <a:pt x="2447355" y="567857"/>
                </a:lnTo>
                <a:lnTo>
                  <a:pt x="0" y="567857"/>
                </a:lnTo>
                <a:lnTo>
                  <a:pt x="0" y="0"/>
                </a:lnTo>
                <a:close/>
              </a:path>
            </a:pathLst>
          </a:custGeom>
          <a:blipFill>
            <a:blip r:embed="rId4" cstate="screen">
              <a:extLst>
                <a:ext uri="{28A0092B-C50C-407E-A947-70E740481C1C}">
                  <a14:useLocalDpi xmlns:a14="http://schemas.microsoft.com/office/drawing/2010/main"/>
                </a:ext>
              </a:extLst>
            </a:blip>
            <a:stretch>
              <a:fillRect/>
            </a:stretch>
          </a:blipFill>
        </p:spPr>
        <p:txBody>
          <a:bodyPr/>
          <a:lstStyle/>
          <a:p>
            <a:endParaRPr lang="en-US" sz="504" dirty="0"/>
          </a:p>
        </p:txBody>
      </p:sp>
    </p:spTree>
    <p:extLst>
      <p:ext uri="{BB962C8B-B14F-4D97-AF65-F5344CB8AC3E}">
        <p14:creationId xmlns:p14="http://schemas.microsoft.com/office/powerpoint/2010/main" val="4074842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C472A0-7781-A464-305F-AF7FBAE9B50F}"/>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40257153-E2AE-2576-CA80-8D2F182A33C7}"/>
              </a:ext>
            </a:extLst>
          </p:cNvPr>
          <p:cNvGrpSpPr/>
          <p:nvPr/>
        </p:nvGrpSpPr>
        <p:grpSpPr>
          <a:xfrm>
            <a:off x="0" y="6019801"/>
            <a:ext cx="9144000" cy="838200"/>
            <a:chOff x="0" y="0"/>
            <a:chExt cx="4816593" cy="263407"/>
          </a:xfrm>
        </p:grpSpPr>
        <p:sp>
          <p:nvSpPr>
            <p:cNvPr id="3" name="Freeform 3">
              <a:extLst>
                <a:ext uri="{FF2B5EF4-FFF2-40B4-BE49-F238E27FC236}">
                  <a16:creationId xmlns:a16="http://schemas.microsoft.com/office/drawing/2014/main" id="{6F56E659-03A7-D7A2-EA0D-73C8D230E4A1}"/>
                </a:ext>
              </a:extLst>
            </p:cNvPr>
            <p:cNvSpPr/>
            <p:nvPr/>
          </p:nvSpPr>
          <p:spPr>
            <a:xfrm>
              <a:off x="0" y="0"/>
              <a:ext cx="4816592" cy="263407"/>
            </a:xfrm>
            <a:custGeom>
              <a:avLst/>
              <a:gdLst/>
              <a:ahLst/>
              <a:cxnLst/>
              <a:rect l="l" t="t" r="r" b="b"/>
              <a:pathLst>
                <a:path w="4816592" h="263407">
                  <a:moveTo>
                    <a:pt x="0" y="0"/>
                  </a:moveTo>
                  <a:lnTo>
                    <a:pt x="4816592" y="0"/>
                  </a:lnTo>
                  <a:lnTo>
                    <a:pt x="4816592" y="263407"/>
                  </a:lnTo>
                  <a:lnTo>
                    <a:pt x="0" y="263407"/>
                  </a:lnTo>
                  <a:close/>
                </a:path>
              </a:pathLst>
            </a:custGeom>
            <a:solidFill>
              <a:srgbClr val="F2F1F2"/>
            </a:solidFill>
          </p:spPr>
          <p:txBody>
            <a:bodyPr/>
            <a:lstStyle/>
            <a:p>
              <a:endParaRPr lang="en-US" sz="504"/>
            </a:p>
          </p:txBody>
        </p:sp>
        <p:sp>
          <p:nvSpPr>
            <p:cNvPr id="4" name="TextBox 4">
              <a:extLst>
                <a:ext uri="{FF2B5EF4-FFF2-40B4-BE49-F238E27FC236}">
                  <a16:creationId xmlns:a16="http://schemas.microsoft.com/office/drawing/2014/main" id="{FFD1087F-B60F-0D4B-4257-E0F0A2A224B5}"/>
                </a:ext>
              </a:extLst>
            </p:cNvPr>
            <p:cNvSpPr txBox="1"/>
            <p:nvPr/>
          </p:nvSpPr>
          <p:spPr>
            <a:xfrm>
              <a:off x="0" y="-38100"/>
              <a:ext cx="812800" cy="850900"/>
            </a:xfrm>
            <a:prstGeom prst="rect">
              <a:avLst/>
            </a:prstGeom>
          </p:spPr>
          <p:txBody>
            <a:bodyPr lIns="25400" tIns="25400" rIns="25400" bIns="25400" rtlCol="0" anchor="ctr"/>
            <a:lstStyle/>
            <a:p>
              <a:pPr>
                <a:lnSpc>
                  <a:spcPts val="1330"/>
                </a:lnSpc>
              </a:pPr>
              <a:endParaRPr sz="504"/>
            </a:p>
          </p:txBody>
        </p:sp>
      </p:grpSp>
      <p:sp>
        <p:nvSpPr>
          <p:cNvPr id="6" name="Freeform 6">
            <a:extLst>
              <a:ext uri="{FF2B5EF4-FFF2-40B4-BE49-F238E27FC236}">
                <a16:creationId xmlns:a16="http://schemas.microsoft.com/office/drawing/2014/main" id="{9C73DC79-C274-8CC7-54EF-03DF7B022017}"/>
              </a:ext>
            </a:extLst>
          </p:cNvPr>
          <p:cNvSpPr>
            <a:spLocks noChangeAspect="1"/>
          </p:cNvSpPr>
          <p:nvPr/>
        </p:nvSpPr>
        <p:spPr>
          <a:xfrm>
            <a:off x="6906115" y="6345471"/>
            <a:ext cx="1552085" cy="360129"/>
          </a:xfrm>
          <a:custGeom>
            <a:avLst/>
            <a:gdLst/>
            <a:ahLst/>
            <a:cxnLst/>
            <a:rect l="l" t="t" r="r" b="b"/>
            <a:pathLst>
              <a:path w="2447355" h="567858">
                <a:moveTo>
                  <a:pt x="0" y="0"/>
                </a:moveTo>
                <a:lnTo>
                  <a:pt x="2447355" y="0"/>
                </a:lnTo>
                <a:lnTo>
                  <a:pt x="2447355" y="567857"/>
                </a:lnTo>
                <a:lnTo>
                  <a:pt x="0" y="567857"/>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en-US" sz="504" dirty="0"/>
          </a:p>
        </p:txBody>
      </p:sp>
      <p:grpSp>
        <p:nvGrpSpPr>
          <p:cNvPr id="7" name="Group 7">
            <a:extLst>
              <a:ext uri="{FF2B5EF4-FFF2-40B4-BE49-F238E27FC236}">
                <a16:creationId xmlns:a16="http://schemas.microsoft.com/office/drawing/2014/main" id="{3FDF8E2D-05B3-5FA1-09D3-53F887ECE2DB}"/>
              </a:ext>
            </a:extLst>
          </p:cNvPr>
          <p:cNvGrpSpPr/>
          <p:nvPr/>
        </p:nvGrpSpPr>
        <p:grpSpPr>
          <a:xfrm>
            <a:off x="0" y="0"/>
            <a:ext cx="9144000" cy="6096000"/>
            <a:chOff x="0" y="0"/>
            <a:chExt cx="4816593" cy="2445926"/>
          </a:xfrm>
        </p:grpSpPr>
        <p:sp>
          <p:nvSpPr>
            <p:cNvPr id="8" name="Freeform 8">
              <a:extLst>
                <a:ext uri="{FF2B5EF4-FFF2-40B4-BE49-F238E27FC236}">
                  <a16:creationId xmlns:a16="http://schemas.microsoft.com/office/drawing/2014/main" id="{5B414D64-5393-E729-2625-DA06A676B56A}"/>
                </a:ext>
              </a:extLst>
            </p:cNvPr>
            <p:cNvSpPr/>
            <p:nvPr/>
          </p:nvSpPr>
          <p:spPr>
            <a:xfrm>
              <a:off x="0" y="0"/>
              <a:ext cx="4816592" cy="2445926"/>
            </a:xfrm>
            <a:custGeom>
              <a:avLst/>
              <a:gdLst/>
              <a:ahLst/>
              <a:cxnLst/>
              <a:rect l="l" t="t" r="r" b="b"/>
              <a:pathLst>
                <a:path w="4816592" h="2445926">
                  <a:moveTo>
                    <a:pt x="0" y="0"/>
                  </a:moveTo>
                  <a:lnTo>
                    <a:pt x="4816592" y="0"/>
                  </a:lnTo>
                  <a:lnTo>
                    <a:pt x="4816592" y="2445926"/>
                  </a:lnTo>
                  <a:lnTo>
                    <a:pt x="0" y="2445926"/>
                  </a:lnTo>
                  <a:close/>
                </a:path>
              </a:pathLst>
            </a:custGeom>
            <a:solidFill>
              <a:srgbClr val="203965"/>
            </a:solidFill>
          </p:spPr>
          <p:txBody>
            <a:bodyPr/>
            <a:lstStyle/>
            <a:p>
              <a:endParaRPr lang="en-US" sz="504"/>
            </a:p>
          </p:txBody>
        </p:sp>
        <p:sp>
          <p:nvSpPr>
            <p:cNvPr id="9" name="TextBox 9">
              <a:extLst>
                <a:ext uri="{FF2B5EF4-FFF2-40B4-BE49-F238E27FC236}">
                  <a16:creationId xmlns:a16="http://schemas.microsoft.com/office/drawing/2014/main" id="{F8935417-2E8E-A2D1-DD5C-52F7A6EEE064}"/>
                </a:ext>
              </a:extLst>
            </p:cNvPr>
            <p:cNvSpPr txBox="1"/>
            <p:nvPr/>
          </p:nvSpPr>
          <p:spPr>
            <a:xfrm>
              <a:off x="0" y="-38100"/>
              <a:ext cx="812800" cy="850900"/>
            </a:xfrm>
            <a:prstGeom prst="rect">
              <a:avLst/>
            </a:prstGeom>
          </p:spPr>
          <p:txBody>
            <a:bodyPr lIns="25400" tIns="25400" rIns="25400" bIns="25400" rtlCol="0" anchor="ctr"/>
            <a:lstStyle/>
            <a:p>
              <a:pPr algn="ctr">
                <a:lnSpc>
                  <a:spcPts val="1330"/>
                </a:lnSpc>
              </a:pPr>
              <a:endParaRPr sz="504"/>
            </a:p>
          </p:txBody>
        </p:sp>
      </p:grpSp>
      <p:sp>
        <p:nvSpPr>
          <p:cNvPr id="11" name="TextBox 11">
            <a:extLst>
              <a:ext uri="{FF2B5EF4-FFF2-40B4-BE49-F238E27FC236}">
                <a16:creationId xmlns:a16="http://schemas.microsoft.com/office/drawing/2014/main" id="{F129D276-EA26-60C1-8D2A-DBE2CE99E08A}"/>
              </a:ext>
            </a:extLst>
          </p:cNvPr>
          <p:cNvSpPr txBox="1"/>
          <p:nvPr/>
        </p:nvSpPr>
        <p:spPr>
          <a:xfrm>
            <a:off x="514350" y="2645830"/>
            <a:ext cx="6809341" cy="403957"/>
          </a:xfrm>
          <a:prstGeom prst="rect">
            <a:avLst/>
          </a:prstGeom>
        </p:spPr>
        <p:txBody>
          <a:bodyPr lIns="0" tIns="0" rIns="0" bIns="0" rtlCol="0" anchor="t">
            <a:spAutoFit/>
          </a:bodyPr>
          <a:lstStyle/>
          <a:p>
            <a:pPr>
              <a:lnSpc>
                <a:spcPts val="2610"/>
              </a:lnSpc>
            </a:pPr>
            <a:r>
              <a:rPr lang="en-US" sz="4000" b="1" dirty="0">
                <a:solidFill>
                  <a:srgbClr val="F2F1F2"/>
                </a:solidFill>
                <a:latin typeface="Avenir Black" panose="02000503020000020003" pitchFamily="2" charset="0"/>
                <a:cs typeface="Poppins" pitchFamily="2" charset="77"/>
              </a:rPr>
              <a:t>Background:</a:t>
            </a:r>
          </a:p>
        </p:txBody>
      </p:sp>
      <p:sp>
        <p:nvSpPr>
          <p:cNvPr id="13" name="TextBox 12">
            <a:extLst>
              <a:ext uri="{FF2B5EF4-FFF2-40B4-BE49-F238E27FC236}">
                <a16:creationId xmlns:a16="http://schemas.microsoft.com/office/drawing/2014/main" id="{6AB65FCD-8B8D-EEA9-E923-2E50563445DD}"/>
              </a:ext>
            </a:extLst>
          </p:cNvPr>
          <p:cNvSpPr txBox="1"/>
          <p:nvPr/>
        </p:nvSpPr>
        <p:spPr>
          <a:xfrm>
            <a:off x="457200" y="3115888"/>
            <a:ext cx="6096000" cy="465512"/>
          </a:xfrm>
          <a:prstGeom prst="rect">
            <a:avLst/>
          </a:prstGeom>
          <a:noFill/>
        </p:spPr>
        <p:txBody>
          <a:bodyPr wrap="square">
            <a:spAutoFit/>
          </a:bodyPr>
          <a:lstStyle/>
          <a:p>
            <a:pPr>
              <a:lnSpc>
                <a:spcPts val="2610"/>
              </a:lnSpc>
            </a:pPr>
            <a:r>
              <a:rPr lang="en-US" sz="3200" dirty="0">
                <a:solidFill>
                  <a:srgbClr val="F2F1F2"/>
                </a:solidFill>
                <a:latin typeface="Avenir Medium" panose="02000503020000020003" pitchFamily="2" charset="0"/>
                <a:cs typeface="Poppins" pitchFamily="2" charset="77"/>
              </a:rPr>
              <a:t>Tesla as a Comparator</a:t>
            </a:r>
          </a:p>
        </p:txBody>
      </p:sp>
      <p:sp>
        <p:nvSpPr>
          <p:cNvPr id="5" name="TextBox 4">
            <a:extLst>
              <a:ext uri="{FF2B5EF4-FFF2-40B4-BE49-F238E27FC236}">
                <a16:creationId xmlns:a16="http://schemas.microsoft.com/office/drawing/2014/main" id="{CCE92761-345C-0372-26D8-FC936FEA0E94}"/>
              </a:ext>
            </a:extLst>
          </p:cNvPr>
          <p:cNvSpPr txBox="1"/>
          <p:nvPr/>
        </p:nvSpPr>
        <p:spPr>
          <a:xfrm>
            <a:off x="8610600" y="6400800"/>
            <a:ext cx="533400" cy="307777"/>
          </a:xfrm>
          <a:prstGeom prst="rect">
            <a:avLst/>
          </a:prstGeom>
          <a:noFill/>
        </p:spPr>
        <p:txBody>
          <a:bodyPr wrap="square" rtlCol="0">
            <a:spAutoFit/>
          </a:bodyPr>
          <a:lstStyle/>
          <a:p>
            <a:fld id="{D32CD72E-A3AC-6C42-B310-42A3D9F030FC}" type="slidenum">
              <a:rPr lang="en-US" sz="1400" b="1" smtClean="0">
                <a:latin typeface="Nunito" pitchFamily="2" charset="77"/>
              </a:rPr>
              <a:t>2</a:t>
            </a:fld>
            <a:endParaRPr lang="en-US" sz="1400" b="1" dirty="0">
              <a:latin typeface="Nunito" pitchFamily="2" charset="77"/>
            </a:endParaRPr>
          </a:p>
        </p:txBody>
      </p:sp>
    </p:spTree>
    <p:extLst>
      <p:ext uri="{BB962C8B-B14F-4D97-AF65-F5344CB8AC3E}">
        <p14:creationId xmlns:p14="http://schemas.microsoft.com/office/powerpoint/2010/main" val="1016649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623197-CFBF-FB3C-056F-3FA13DBE8DC2}"/>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FB38DD36-9304-3912-F0C2-6EFF02A97DE2}"/>
              </a:ext>
            </a:extLst>
          </p:cNvPr>
          <p:cNvGrpSpPr/>
          <p:nvPr/>
        </p:nvGrpSpPr>
        <p:grpSpPr>
          <a:xfrm>
            <a:off x="0" y="6019801"/>
            <a:ext cx="9144000" cy="838200"/>
            <a:chOff x="0" y="0"/>
            <a:chExt cx="4816593" cy="263407"/>
          </a:xfrm>
        </p:grpSpPr>
        <p:sp>
          <p:nvSpPr>
            <p:cNvPr id="3" name="Freeform 3">
              <a:extLst>
                <a:ext uri="{FF2B5EF4-FFF2-40B4-BE49-F238E27FC236}">
                  <a16:creationId xmlns:a16="http://schemas.microsoft.com/office/drawing/2014/main" id="{FC09D710-0CD9-BDA5-BFBB-E4A586124C17}"/>
                </a:ext>
              </a:extLst>
            </p:cNvPr>
            <p:cNvSpPr/>
            <p:nvPr/>
          </p:nvSpPr>
          <p:spPr>
            <a:xfrm>
              <a:off x="0" y="0"/>
              <a:ext cx="4816592" cy="263407"/>
            </a:xfrm>
            <a:custGeom>
              <a:avLst/>
              <a:gdLst/>
              <a:ahLst/>
              <a:cxnLst/>
              <a:rect l="l" t="t" r="r" b="b"/>
              <a:pathLst>
                <a:path w="4816592" h="263407">
                  <a:moveTo>
                    <a:pt x="0" y="0"/>
                  </a:moveTo>
                  <a:lnTo>
                    <a:pt x="4816592" y="0"/>
                  </a:lnTo>
                  <a:lnTo>
                    <a:pt x="4816592" y="263407"/>
                  </a:lnTo>
                  <a:lnTo>
                    <a:pt x="0" y="263407"/>
                  </a:lnTo>
                  <a:close/>
                </a:path>
              </a:pathLst>
            </a:custGeom>
            <a:solidFill>
              <a:srgbClr val="F2F1F2"/>
            </a:solidFill>
          </p:spPr>
          <p:txBody>
            <a:bodyPr/>
            <a:lstStyle/>
            <a:p>
              <a:endParaRPr lang="en-US" sz="504"/>
            </a:p>
          </p:txBody>
        </p:sp>
        <p:sp>
          <p:nvSpPr>
            <p:cNvPr id="4" name="TextBox 4">
              <a:extLst>
                <a:ext uri="{FF2B5EF4-FFF2-40B4-BE49-F238E27FC236}">
                  <a16:creationId xmlns:a16="http://schemas.microsoft.com/office/drawing/2014/main" id="{EA3BDE6B-8EAE-93E3-E96D-69D604C72ECD}"/>
                </a:ext>
              </a:extLst>
            </p:cNvPr>
            <p:cNvSpPr txBox="1"/>
            <p:nvPr/>
          </p:nvSpPr>
          <p:spPr>
            <a:xfrm>
              <a:off x="0" y="-38100"/>
              <a:ext cx="812800" cy="850900"/>
            </a:xfrm>
            <a:prstGeom prst="rect">
              <a:avLst/>
            </a:prstGeom>
          </p:spPr>
          <p:txBody>
            <a:bodyPr lIns="25400" tIns="25400" rIns="25400" bIns="25400" rtlCol="0" anchor="ctr"/>
            <a:lstStyle/>
            <a:p>
              <a:pPr>
                <a:lnSpc>
                  <a:spcPts val="1330"/>
                </a:lnSpc>
              </a:pPr>
              <a:endParaRPr sz="504"/>
            </a:p>
          </p:txBody>
        </p:sp>
      </p:grpSp>
      <p:grpSp>
        <p:nvGrpSpPr>
          <p:cNvPr id="7" name="Group 7">
            <a:extLst>
              <a:ext uri="{FF2B5EF4-FFF2-40B4-BE49-F238E27FC236}">
                <a16:creationId xmlns:a16="http://schemas.microsoft.com/office/drawing/2014/main" id="{498E7A77-C561-E8DA-EF7E-4990E8C84269}"/>
              </a:ext>
            </a:extLst>
          </p:cNvPr>
          <p:cNvGrpSpPr/>
          <p:nvPr/>
        </p:nvGrpSpPr>
        <p:grpSpPr>
          <a:xfrm>
            <a:off x="0" y="0"/>
            <a:ext cx="9144000" cy="6096000"/>
            <a:chOff x="0" y="0"/>
            <a:chExt cx="4816593" cy="2445926"/>
          </a:xfrm>
        </p:grpSpPr>
        <p:sp>
          <p:nvSpPr>
            <p:cNvPr id="8" name="Freeform 8">
              <a:extLst>
                <a:ext uri="{FF2B5EF4-FFF2-40B4-BE49-F238E27FC236}">
                  <a16:creationId xmlns:a16="http://schemas.microsoft.com/office/drawing/2014/main" id="{D918EF01-6B22-0DC5-F626-75872D32F241}"/>
                </a:ext>
              </a:extLst>
            </p:cNvPr>
            <p:cNvSpPr/>
            <p:nvPr/>
          </p:nvSpPr>
          <p:spPr>
            <a:xfrm>
              <a:off x="0" y="0"/>
              <a:ext cx="4816592" cy="2445926"/>
            </a:xfrm>
            <a:custGeom>
              <a:avLst/>
              <a:gdLst/>
              <a:ahLst/>
              <a:cxnLst/>
              <a:rect l="l" t="t" r="r" b="b"/>
              <a:pathLst>
                <a:path w="4816592" h="2445926">
                  <a:moveTo>
                    <a:pt x="0" y="0"/>
                  </a:moveTo>
                  <a:lnTo>
                    <a:pt x="4816592" y="0"/>
                  </a:lnTo>
                  <a:lnTo>
                    <a:pt x="4816592" y="2445926"/>
                  </a:lnTo>
                  <a:lnTo>
                    <a:pt x="0" y="2445926"/>
                  </a:lnTo>
                  <a:close/>
                </a:path>
              </a:pathLst>
            </a:custGeom>
            <a:solidFill>
              <a:srgbClr val="203965"/>
            </a:solidFill>
          </p:spPr>
          <p:txBody>
            <a:bodyPr/>
            <a:lstStyle/>
            <a:p>
              <a:endParaRPr lang="en-US" sz="504" dirty="0"/>
            </a:p>
          </p:txBody>
        </p:sp>
        <p:sp>
          <p:nvSpPr>
            <p:cNvPr id="9" name="TextBox 9">
              <a:extLst>
                <a:ext uri="{FF2B5EF4-FFF2-40B4-BE49-F238E27FC236}">
                  <a16:creationId xmlns:a16="http://schemas.microsoft.com/office/drawing/2014/main" id="{CA8F3384-C225-D77E-78DA-ADDAD7A4E78B}"/>
                </a:ext>
              </a:extLst>
            </p:cNvPr>
            <p:cNvSpPr txBox="1"/>
            <p:nvPr/>
          </p:nvSpPr>
          <p:spPr>
            <a:xfrm>
              <a:off x="0" y="-38100"/>
              <a:ext cx="812800" cy="850900"/>
            </a:xfrm>
            <a:prstGeom prst="rect">
              <a:avLst/>
            </a:prstGeom>
          </p:spPr>
          <p:txBody>
            <a:bodyPr lIns="25400" tIns="25400" rIns="25400" bIns="25400" rtlCol="0" anchor="ctr"/>
            <a:lstStyle/>
            <a:p>
              <a:pPr algn="ctr">
                <a:lnSpc>
                  <a:spcPts val="1330"/>
                </a:lnSpc>
              </a:pPr>
              <a:endParaRPr sz="504"/>
            </a:p>
          </p:txBody>
        </p:sp>
      </p:grpSp>
      <p:sp>
        <p:nvSpPr>
          <p:cNvPr id="11" name="TextBox 11">
            <a:extLst>
              <a:ext uri="{FF2B5EF4-FFF2-40B4-BE49-F238E27FC236}">
                <a16:creationId xmlns:a16="http://schemas.microsoft.com/office/drawing/2014/main" id="{2AA36697-A62B-46A9-355F-E5609F3D2001}"/>
              </a:ext>
            </a:extLst>
          </p:cNvPr>
          <p:cNvSpPr txBox="1"/>
          <p:nvPr/>
        </p:nvSpPr>
        <p:spPr>
          <a:xfrm>
            <a:off x="514350" y="2645830"/>
            <a:ext cx="6809341" cy="403957"/>
          </a:xfrm>
          <a:prstGeom prst="rect">
            <a:avLst/>
          </a:prstGeom>
        </p:spPr>
        <p:txBody>
          <a:bodyPr lIns="0" tIns="0" rIns="0" bIns="0" rtlCol="0" anchor="t">
            <a:spAutoFit/>
          </a:bodyPr>
          <a:lstStyle/>
          <a:p>
            <a:pPr>
              <a:lnSpc>
                <a:spcPts val="2610"/>
              </a:lnSpc>
            </a:pPr>
            <a:r>
              <a:rPr lang="en-US" sz="4000" b="1" dirty="0">
                <a:solidFill>
                  <a:srgbClr val="F2F1F2"/>
                </a:solidFill>
                <a:latin typeface="Avenir Black" panose="02000503020000020003" pitchFamily="2" charset="0"/>
                <a:cs typeface="Poppins" pitchFamily="2" charset="77"/>
              </a:rPr>
              <a:t>MEGA-SIB:</a:t>
            </a:r>
          </a:p>
        </p:txBody>
      </p:sp>
      <p:sp>
        <p:nvSpPr>
          <p:cNvPr id="13" name="TextBox 12">
            <a:extLst>
              <a:ext uri="{FF2B5EF4-FFF2-40B4-BE49-F238E27FC236}">
                <a16:creationId xmlns:a16="http://schemas.microsoft.com/office/drawing/2014/main" id="{7889487B-FFD1-7BAE-A7E7-BCF45A915100}"/>
              </a:ext>
            </a:extLst>
          </p:cNvPr>
          <p:cNvSpPr txBox="1"/>
          <p:nvPr/>
        </p:nvSpPr>
        <p:spPr>
          <a:xfrm>
            <a:off x="457200" y="3115888"/>
            <a:ext cx="7239000" cy="584775"/>
          </a:xfrm>
          <a:prstGeom prst="rect">
            <a:avLst/>
          </a:prstGeom>
          <a:noFill/>
        </p:spPr>
        <p:txBody>
          <a:bodyPr wrap="square">
            <a:spAutoFit/>
          </a:bodyPr>
          <a:lstStyle/>
          <a:p>
            <a:r>
              <a:rPr lang="en-US" altLang="zh-CN" sz="3200" dirty="0">
                <a:solidFill>
                  <a:schemeClr val="bg2"/>
                </a:solidFill>
                <a:latin typeface="Aptos" panose="020B0004020202020204" pitchFamily="34" charset="0"/>
                <a:ea typeface="微软雅黑" panose="020B0503020204020204" charset="-122"/>
                <a:cs typeface="Arial" panose="020B0604020202020204" pitchFamily="34" charset="0"/>
              </a:rPr>
              <a:t>Energy Storage Products</a:t>
            </a:r>
            <a:endParaRPr lang="en-US" sz="3200" dirty="0">
              <a:solidFill>
                <a:schemeClr val="bg2"/>
              </a:solidFill>
              <a:latin typeface="Avenir Medium" panose="02000503020000020003" pitchFamily="2" charset="0"/>
              <a:cs typeface="Poppins" pitchFamily="2" charset="77"/>
            </a:endParaRPr>
          </a:p>
        </p:txBody>
      </p:sp>
      <p:sp>
        <p:nvSpPr>
          <p:cNvPr id="5" name="TextBox 4">
            <a:extLst>
              <a:ext uri="{FF2B5EF4-FFF2-40B4-BE49-F238E27FC236}">
                <a16:creationId xmlns:a16="http://schemas.microsoft.com/office/drawing/2014/main" id="{FAC1F4E6-9F8D-C23A-4F9E-7D28BDB7AF75}"/>
              </a:ext>
            </a:extLst>
          </p:cNvPr>
          <p:cNvSpPr txBox="1"/>
          <p:nvPr/>
        </p:nvSpPr>
        <p:spPr>
          <a:xfrm>
            <a:off x="8610600" y="6400800"/>
            <a:ext cx="533400" cy="307777"/>
          </a:xfrm>
          <a:prstGeom prst="rect">
            <a:avLst/>
          </a:prstGeom>
          <a:noFill/>
        </p:spPr>
        <p:txBody>
          <a:bodyPr wrap="square" rtlCol="0">
            <a:spAutoFit/>
          </a:bodyPr>
          <a:lstStyle/>
          <a:p>
            <a:fld id="{D32CD72E-A3AC-6C42-B310-42A3D9F030FC}" type="slidenum">
              <a:rPr lang="en-US" sz="1400" b="1" smtClean="0">
                <a:latin typeface="Nunito" pitchFamily="2" charset="77"/>
              </a:rPr>
              <a:t>20</a:t>
            </a:fld>
            <a:endParaRPr lang="en-US" sz="1400" b="1" dirty="0">
              <a:latin typeface="Nunito" pitchFamily="2" charset="77"/>
            </a:endParaRPr>
          </a:p>
        </p:txBody>
      </p:sp>
      <p:sp>
        <p:nvSpPr>
          <p:cNvPr id="12" name="Freeform 6">
            <a:extLst>
              <a:ext uri="{FF2B5EF4-FFF2-40B4-BE49-F238E27FC236}">
                <a16:creationId xmlns:a16="http://schemas.microsoft.com/office/drawing/2014/main" id="{76A58878-CA42-082C-9AF1-7421E4C9F33C}"/>
              </a:ext>
            </a:extLst>
          </p:cNvPr>
          <p:cNvSpPr>
            <a:spLocks noChangeAspect="1"/>
          </p:cNvSpPr>
          <p:nvPr/>
        </p:nvSpPr>
        <p:spPr>
          <a:xfrm>
            <a:off x="6906115" y="6345471"/>
            <a:ext cx="1552085" cy="360129"/>
          </a:xfrm>
          <a:custGeom>
            <a:avLst/>
            <a:gdLst/>
            <a:ahLst/>
            <a:cxnLst/>
            <a:rect l="l" t="t" r="r" b="b"/>
            <a:pathLst>
              <a:path w="2447355" h="567858">
                <a:moveTo>
                  <a:pt x="0" y="0"/>
                </a:moveTo>
                <a:lnTo>
                  <a:pt x="2447355" y="0"/>
                </a:lnTo>
                <a:lnTo>
                  <a:pt x="2447355" y="567857"/>
                </a:lnTo>
                <a:lnTo>
                  <a:pt x="0" y="567857"/>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en-US" sz="504" dirty="0"/>
          </a:p>
        </p:txBody>
      </p:sp>
    </p:spTree>
    <p:extLst>
      <p:ext uri="{BB962C8B-B14F-4D97-AF65-F5344CB8AC3E}">
        <p14:creationId xmlns:p14="http://schemas.microsoft.com/office/powerpoint/2010/main" val="32272941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FBDE59-EE99-5952-1C06-0B0E866B19E1}"/>
            </a:ext>
          </a:extLst>
        </p:cNvPr>
        <p:cNvGrpSpPr/>
        <p:nvPr/>
      </p:nvGrpSpPr>
      <p:grpSpPr>
        <a:xfrm>
          <a:off x="0" y="0"/>
          <a:ext cx="0" cy="0"/>
          <a:chOff x="0" y="0"/>
          <a:chExt cx="0" cy="0"/>
        </a:xfrm>
      </p:grpSpPr>
      <p:grpSp>
        <p:nvGrpSpPr>
          <p:cNvPr id="7" name="Group 7">
            <a:extLst>
              <a:ext uri="{FF2B5EF4-FFF2-40B4-BE49-F238E27FC236}">
                <a16:creationId xmlns:a16="http://schemas.microsoft.com/office/drawing/2014/main" id="{4924C914-316C-BFB6-40CE-B5770B658088}"/>
              </a:ext>
            </a:extLst>
          </p:cNvPr>
          <p:cNvGrpSpPr/>
          <p:nvPr/>
        </p:nvGrpSpPr>
        <p:grpSpPr>
          <a:xfrm>
            <a:off x="514350" y="1885621"/>
            <a:ext cx="8134765" cy="3000878"/>
            <a:chOff x="0" y="0"/>
            <a:chExt cx="4284979" cy="1580709"/>
          </a:xfrm>
        </p:grpSpPr>
        <p:sp>
          <p:nvSpPr>
            <p:cNvPr id="8" name="Freeform 8">
              <a:extLst>
                <a:ext uri="{FF2B5EF4-FFF2-40B4-BE49-F238E27FC236}">
                  <a16:creationId xmlns:a16="http://schemas.microsoft.com/office/drawing/2014/main" id="{7EC4D10C-EC79-00FE-EA50-51CF0C9859B0}"/>
                </a:ext>
              </a:extLst>
            </p:cNvPr>
            <p:cNvSpPr/>
            <p:nvPr/>
          </p:nvSpPr>
          <p:spPr>
            <a:xfrm>
              <a:off x="0" y="0"/>
              <a:ext cx="4284979" cy="1580709"/>
            </a:xfrm>
            <a:custGeom>
              <a:avLst/>
              <a:gdLst/>
              <a:ahLst/>
              <a:cxnLst/>
              <a:rect l="l" t="t" r="r" b="b"/>
              <a:pathLst>
                <a:path w="4284979" h="1580709">
                  <a:moveTo>
                    <a:pt x="0" y="0"/>
                  </a:moveTo>
                  <a:lnTo>
                    <a:pt x="4284979" y="0"/>
                  </a:lnTo>
                  <a:lnTo>
                    <a:pt x="4284979" y="1580709"/>
                  </a:lnTo>
                  <a:lnTo>
                    <a:pt x="0" y="1580709"/>
                  </a:lnTo>
                  <a:close/>
                </a:path>
              </a:pathLst>
            </a:custGeom>
            <a:solidFill>
              <a:srgbClr val="FFFFFF"/>
            </a:solidFill>
            <a:ln cap="sq">
              <a:noFill/>
              <a:prstDash val="solid"/>
              <a:miter/>
            </a:ln>
          </p:spPr>
          <p:txBody>
            <a:bodyPr/>
            <a:lstStyle/>
            <a:p>
              <a:endParaRPr lang="en-US" sz="504"/>
            </a:p>
          </p:txBody>
        </p:sp>
        <p:sp>
          <p:nvSpPr>
            <p:cNvPr id="9" name="TextBox 9">
              <a:extLst>
                <a:ext uri="{FF2B5EF4-FFF2-40B4-BE49-F238E27FC236}">
                  <a16:creationId xmlns:a16="http://schemas.microsoft.com/office/drawing/2014/main" id="{C459E5D1-B6C6-02BB-E2CA-93A1252748FC}"/>
                </a:ext>
              </a:extLst>
            </p:cNvPr>
            <p:cNvSpPr txBox="1"/>
            <p:nvPr/>
          </p:nvSpPr>
          <p:spPr>
            <a:xfrm>
              <a:off x="0" y="-38100"/>
              <a:ext cx="812800" cy="850900"/>
            </a:xfrm>
            <a:prstGeom prst="rect">
              <a:avLst/>
            </a:prstGeom>
          </p:spPr>
          <p:txBody>
            <a:bodyPr lIns="25400" tIns="25400" rIns="25400" bIns="25400" rtlCol="0" anchor="ctr"/>
            <a:lstStyle/>
            <a:p>
              <a:pPr algn="ctr">
                <a:lnSpc>
                  <a:spcPts val="1330"/>
                </a:lnSpc>
              </a:pPr>
              <a:endParaRPr sz="504"/>
            </a:p>
          </p:txBody>
        </p:sp>
      </p:grpSp>
      <p:grpSp>
        <p:nvGrpSpPr>
          <p:cNvPr id="13" name="Group 2">
            <a:extLst>
              <a:ext uri="{FF2B5EF4-FFF2-40B4-BE49-F238E27FC236}">
                <a16:creationId xmlns:a16="http://schemas.microsoft.com/office/drawing/2014/main" id="{24C2D044-3AF9-7728-1B92-A92E844F7E42}"/>
              </a:ext>
            </a:extLst>
          </p:cNvPr>
          <p:cNvGrpSpPr/>
          <p:nvPr/>
        </p:nvGrpSpPr>
        <p:grpSpPr>
          <a:xfrm>
            <a:off x="0" y="6172199"/>
            <a:ext cx="9144000" cy="685801"/>
            <a:chOff x="0" y="0"/>
            <a:chExt cx="4816593" cy="263407"/>
          </a:xfrm>
        </p:grpSpPr>
        <p:sp>
          <p:nvSpPr>
            <p:cNvPr id="14" name="Freeform 3">
              <a:extLst>
                <a:ext uri="{FF2B5EF4-FFF2-40B4-BE49-F238E27FC236}">
                  <a16:creationId xmlns:a16="http://schemas.microsoft.com/office/drawing/2014/main" id="{E6904F36-C8E5-379B-4997-0D2227F9C17C}"/>
                </a:ext>
              </a:extLst>
            </p:cNvPr>
            <p:cNvSpPr/>
            <p:nvPr/>
          </p:nvSpPr>
          <p:spPr>
            <a:xfrm>
              <a:off x="0" y="0"/>
              <a:ext cx="4816592" cy="263407"/>
            </a:xfrm>
            <a:custGeom>
              <a:avLst/>
              <a:gdLst/>
              <a:ahLst/>
              <a:cxnLst/>
              <a:rect l="l" t="t" r="r" b="b"/>
              <a:pathLst>
                <a:path w="4816592" h="263407">
                  <a:moveTo>
                    <a:pt x="0" y="0"/>
                  </a:moveTo>
                  <a:lnTo>
                    <a:pt x="4816592" y="0"/>
                  </a:lnTo>
                  <a:lnTo>
                    <a:pt x="4816592" y="263407"/>
                  </a:lnTo>
                  <a:lnTo>
                    <a:pt x="0" y="263407"/>
                  </a:lnTo>
                  <a:close/>
                </a:path>
              </a:pathLst>
            </a:custGeom>
            <a:solidFill>
              <a:srgbClr val="F2F1F2"/>
            </a:solidFill>
          </p:spPr>
          <p:txBody>
            <a:bodyPr/>
            <a:lstStyle/>
            <a:p>
              <a:endParaRPr lang="en-US" sz="504"/>
            </a:p>
          </p:txBody>
        </p:sp>
        <p:sp>
          <p:nvSpPr>
            <p:cNvPr id="15" name="TextBox 4">
              <a:extLst>
                <a:ext uri="{FF2B5EF4-FFF2-40B4-BE49-F238E27FC236}">
                  <a16:creationId xmlns:a16="http://schemas.microsoft.com/office/drawing/2014/main" id="{F84374D6-9B3C-DFE1-393A-E5F0455FDA2F}"/>
                </a:ext>
              </a:extLst>
            </p:cNvPr>
            <p:cNvSpPr txBox="1"/>
            <p:nvPr/>
          </p:nvSpPr>
          <p:spPr>
            <a:xfrm>
              <a:off x="0" y="-38100"/>
              <a:ext cx="812800" cy="850900"/>
            </a:xfrm>
            <a:prstGeom prst="rect">
              <a:avLst/>
            </a:prstGeom>
          </p:spPr>
          <p:txBody>
            <a:bodyPr lIns="25400" tIns="25400" rIns="25400" bIns="25400" rtlCol="0" anchor="ctr"/>
            <a:lstStyle/>
            <a:p>
              <a:pPr>
                <a:lnSpc>
                  <a:spcPts val="1330"/>
                </a:lnSpc>
              </a:pPr>
              <a:endParaRPr sz="504"/>
            </a:p>
          </p:txBody>
        </p:sp>
      </p:grpSp>
      <p:grpSp>
        <p:nvGrpSpPr>
          <p:cNvPr id="4" name="Group 7">
            <a:extLst>
              <a:ext uri="{FF2B5EF4-FFF2-40B4-BE49-F238E27FC236}">
                <a16:creationId xmlns:a16="http://schemas.microsoft.com/office/drawing/2014/main" id="{076DEC52-48B7-B1E3-7541-374571D5EC4C}"/>
              </a:ext>
            </a:extLst>
          </p:cNvPr>
          <p:cNvGrpSpPr/>
          <p:nvPr/>
        </p:nvGrpSpPr>
        <p:grpSpPr>
          <a:xfrm>
            <a:off x="0" y="0"/>
            <a:ext cx="457200" cy="6858000"/>
            <a:chOff x="0" y="0"/>
            <a:chExt cx="2015958" cy="1626387"/>
          </a:xfrm>
        </p:grpSpPr>
        <p:sp>
          <p:nvSpPr>
            <p:cNvPr id="5" name="Freeform 8">
              <a:extLst>
                <a:ext uri="{FF2B5EF4-FFF2-40B4-BE49-F238E27FC236}">
                  <a16:creationId xmlns:a16="http://schemas.microsoft.com/office/drawing/2014/main" id="{7CF4F35A-5B99-6876-8E91-01B4352E1871}"/>
                </a:ext>
              </a:extLst>
            </p:cNvPr>
            <p:cNvSpPr/>
            <p:nvPr/>
          </p:nvSpPr>
          <p:spPr>
            <a:xfrm>
              <a:off x="0" y="0"/>
              <a:ext cx="2015958" cy="1626387"/>
            </a:xfrm>
            <a:custGeom>
              <a:avLst/>
              <a:gdLst/>
              <a:ahLst/>
              <a:cxnLst/>
              <a:rect l="l" t="t" r="r" b="b"/>
              <a:pathLst>
                <a:path w="2015958" h="1626387">
                  <a:moveTo>
                    <a:pt x="0" y="0"/>
                  </a:moveTo>
                  <a:lnTo>
                    <a:pt x="2015958" y="0"/>
                  </a:lnTo>
                  <a:lnTo>
                    <a:pt x="2015958" y="1626387"/>
                  </a:lnTo>
                  <a:lnTo>
                    <a:pt x="0" y="1626387"/>
                  </a:lnTo>
                  <a:close/>
                </a:path>
              </a:pathLst>
            </a:custGeom>
            <a:solidFill>
              <a:srgbClr val="0C2A5A"/>
            </a:solidFill>
          </p:spPr>
          <p:txBody>
            <a:bodyPr/>
            <a:lstStyle/>
            <a:p>
              <a:endParaRPr lang="en-US" sz="504"/>
            </a:p>
          </p:txBody>
        </p:sp>
        <p:sp>
          <p:nvSpPr>
            <p:cNvPr id="6" name="TextBox 9">
              <a:extLst>
                <a:ext uri="{FF2B5EF4-FFF2-40B4-BE49-F238E27FC236}">
                  <a16:creationId xmlns:a16="http://schemas.microsoft.com/office/drawing/2014/main" id="{A035D6CC-49C2-3C52-1794-CF1C36DA55B6}"/>
                </a:ext>
              </a:extLst>
            </p:cNvPr>
            <p:cNvSpPr txBox="1"/>
            <p:nvPr/>
          </p:nvSpPr>
          <p:spPr>
            <a:xfrm>
              <a:off x="0" y="-38100"/>
              <a:ext cx="812800" cy="850900"/>
            </a:xfrm>
            <a:prstGeom prst="rect">
              <a:avLst/>
            </a:prstGeom>
          </p:spPr>
          <p:txBody>
            <a:bodyPr lIns="25400" tIns="25400" rIns="25400" bIns="25400" rtlCol="0" anchor="ctr"/>
            <a:lstStyle/>
            <a:p>
              <a:pPr algn="ctr">
                <a:lnSpc>
                  <a:spcPts val="1330"/>
                </a:lnSpc>
              </a:pPr>
              <a:endParaRPr sz="504"/>
            </a:p>
          </p:txBody>
        </p:sp>
      </p:grpSp>
      <p:sp>
        <p:nvSpPr>
          <p:cNvPr id="10" name="TextBox 10">
            <a:extLst>
              <a:ext uri="{FF2B5EF4-FFF2-40B4-BE49-F238E27FC236}">
                <a16:creationId xmlns:a16="http://schemas.microsoft.com/office/drawing/2014/main" id="{B8A62EED-6C82-D466-C21C-2E08C2331EFE}"/>
              </a:ext>
            </a:extLst>
          </p:cNvPr>
          <p:cNvSpPr txBox="1"/>
          <p:nvPr/>
        </p:nvSpPr>
        <p:spPr>
          <a:xfrm>
            <a:off x="990600" y="609600"/>
            <a:ext cx="7086600" cy="338554"/>
          </a:xfrm>
          <a:prstGeom prst="rect">
            <a:avLst/>
          </a:prstGeom>
        </p:spPr>
        <p:txBody>
          <a:bodyPr wrap="square" lIns="0" tIns="0" rIns="0" bIns="0" rtlCol="0" anchor="t">
            <a:spAutoFit/>
          </a:bodyPr>
          <a:lstStyle/>
          <a:p>
            <a:r>
              <a:rPr lang="en-US" altLang="zh-CN" sz="2200" b="1" kern="100" dirty="0">
                <a:effectLst/>
                <a:latin typeface="Poppins" pitchFamily="2" charset="77"/>
                <a:ea typeface="等线" panose="02010600030101010101" pitchFamily="2" charset="-122"/>
                <a:cs typeface="Poppins" pitchFamily="2" charset="77"/>
              </a:rPr>
              <a:t>Residential Energy Storage</a:t>
            </a:r>
            <a:endParaRPr lang="en-US" sz="2200" dirty="0">
              <a:latin typeface="Poppins" pitchFamily="2" charset="77"/>
              <a:cs typeface="Poppins" pitchFamily="2" charset="77"/>
            </a:endParaRPr>
          </a:p>
        </p:txBody>
      </p:sp>
      <p:sp>
        <p:nvSpPr>
          <p:cNvPr id="3" name="Freeform 7">
            <a:extLst>
              <a:ext uri="{FF2B5EF4-FFF2-40B4-BE49-F238E27FC236}">
                <a16:creationId xmlns:a16="http://schemas.microsoft.com/office/drawing/2014/main" id="{F45B9D21-ECCF-1C11-5485-E09C413C8961}"/>
              </a:ext>
            </a:extLst>
          </p:cNvPr>
          <p:cNvSpPr/>
          <p:nvPr/>
        </p:nvSpPr>
        <p:spPr>
          <a:xfrm>
            <a:off x="914400" y="1219200"/>
            <a:ext cx="5638800" cy="3810000"/>
          </a:xfrm>
          <a:custGeom>
            <a:avLst/>
            <a:gdLst/>
            <a:ahLst/>
            <a:cxnLst/>
            <a:rect l="l" t="t" r="r" b="b"/>
            <a:pathLst>
              <a:path w="8593242" h="6129633">
                <a:moveTo>
                  <a:pt x="0" y="0"/>
                </a:moveTo>
                <a:lnTo>
                  <a:pt x="8593242" y="0"/>
                </a:lnTo>
                <a:lnTo>
                  <a:pt x="8593242" y="6129633"/>
                </a:lnTo>
                <a:lnTo>
                  <a:pt x="0" y="6129633"/>
                </a:lnTo>
                <a:lnTo>
                  <a:pt x="0" y="0"/>
                </a:lnTo>
                <a:close/>
              </a:path>
            </a:pathLst>
          </a:custGeom>
          <a:blipFill>
            <a:blip r:embed="rId2" cstate="screen">
              <a:extLst>
                <a:ext uri="{28A0092B-C50C-407E-A947-70E740481C1C}">
                  <a14:useLocalDpi xmlns:a14="http://schemas.microsoft.com/office/drawing/2010/main"/>
                </a:ext>
              </a:extLst>
            </a:blip>
            <a:stretch>
              <a:fillRect b="-6000"/>
            </a:stretch>
          </a:blipFill>
        </p:spPr>
        <p:txBody>
          <a:bodyPr/>
          <a:lstStyle/>
          <a:p>
            <a:endParaRPr lang="en-US" sz="504" dirty="0"/>
          </a:p>
        </p:txBody>
      </p:sp>
      <p:pic>
        <p:nvPicPr>
          <p:cNvPr id="2" name="图片 3" descr="C:/Users/admin/Desktop/图片3.png图片3">
            <a:extLst>
              <a:ext uri="{FF2B5EF4-FFF2-40B4-BE49-F238E27FC236}">
                <a16:creationId xmlns:a16="http://schemas.microsoft.com/office/drawing/2014/main" id="{B56C55CA-08B9-88E9-166E-2FEA7BDF2E3A}"/>
              </a:ext>
            </a:extLst>
          </p:cNvPr>
          <p:cNvPicPr>
            <a:picLocks noChangeAspect="1"/>
          </p:cNvPicPr>
          <p:nvPr/>
        </p:nvPicPr>
        <p:blipFill>
          <a:blip r:embed="rId3">
            <a:clrChange>
              <a:clrFrom>
                <a:srgbClr val="E6E6E6">
                  <a:alpha val="100000"/>
                </a:srgbClr>
              </a:clrFrom>
              <a:clrTo>
                <a:srgbClr val="E6E6E6">
                  <a:alpha val="100000"/>
                  <a:alpha val="0"/>
                </a:srgbClr>
              </a:clrTo>
            </a:clrChange>
          </a:blip>
          <a:srcRect l="17" r="17"/>
          <a:stretch>
            <a:fillRect/>
          </a:stretch>
        </p:blipFill>
        <p:spPr>
          <a:xfrm>
            <a:off x="5562600" y="1087262"/>
            <a:ext cx="3276600" cy="4627738"/>
          </a:xfrm>
          <a:prstGeom prst="rect">
            <a:avLst/>
          </a:prstGeom>
        </p:spPr>
      </p:pic>
      <p:grpSp>
        <p:nvGrpSpPr>
          <p:cNvPr id="23" name="Group 22">
            <a:extLst>
              <a:ext uri="{FF2B5EF4-FFF2-40B4-BE49-F238E27FC236}">
                <a16:creationId xmlns:a16="http://schemas.microsoft.com/office/drawing/2014/main" id="{4E547B2B-CD08-C887-78AD-BBD75AA9C4D7}"/>
              </a:ext>
            </a:extLst>
          </p:cNvPr>
          <p:cNvGrpSpPr/>
          <p:nvPr/>
        </p:nvGrpSpPr>
        <p:grpSpPr>
          <a:xfrm>
            <a:off x="6002867" y="5334000"/>
            <a:ext cx="3124200" cy="533400"/>
            <a:chOff x="6036733" y="5334000"/>
            <a:chExt cx="3124200" cy="533400"/>
          </a:xfrm>
        </p:grpSpPr>
        <p:sp>
          <p:nvSpPr>
            <p:cNvPr id="22" name="Rectangle 21">
              <a:extLst>
                <a:ext uri="{FF2B5EF4-FFF2-40B4-BE49-F238E27FC236}">
                  <a16:creationId xmlns:a16="http://schemas.microsoft.com/office/drawing/2014/main" id="{DD8346C6-7330-4C57-1C08-DCEB16DAAFE3}"/>
                </a:ext>
              </a:extLst>
            </p:cNvPr>
            <p:cNvSpPr/>
            <p:nvPr/>
          </p:nvSpPr>
          <p:spPr>
            <a:xfrm>
              <a:off x="6036733" y="5334000"/>
              <a:ext cx="3124200" cy="533400"/>
            </a:xfrm>
            <a:prstGeom prst="rect">
              <a:avLst/>
            </a:prstGeom>
            <a:solidFill>
              <a:srgbClr val="0A78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副标题 2">
              <a:extLst>
                <a:ext uri="{FF2B5EF4-FFF2-40B4-BE49-F238E27FC236}">
                  <a16:creationId xmlns:a16="http://schemas.microsoft.com/office/drawing/2014/main" id="{900E1259-24EE-E4EB-D220-174A448A143C}"/>
                </a:ext>
              </a:extLst>
            </p:cNvPr>
            <p:cNvSpPr txBox="1">
              <a:spLocks/>
            </p:cNvSpPr>
            <p:nvPr/>
          </p:nvSpPr>
          <p:spPr>
            <a:xfrm>
              <a:off x="6324600" y="5410200"/>
              <a:ext cx="2819400" cy="304800"/>
            </a:xfrm>
            <a:prstGeom prst="rect">
              <a:avLst/>
            </a:prstGeom>
          </p:spPr>
          <p:txBody>
            <a:bodyPr/>
            <a:lst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a:lstStyle>
            <a:p>
              <a:pPr marL="0" indent="0">
                <a:buNone/>
              </a:pPr>
              <a:r>
                <a:rPr lang="en-US" altLang="zh-CN" sz="2000" b="1" dirty="0">
                  <a:solidFill>
                    <a:schemeClr val="bg1"/>
                  </a:solidFill>
                  <a:latin typeface="Aptos" panose="020B0004020202020204" pitchFamily="34" charset="0"/>
                  <a:cs typeface="Calibri" panose="020F0502020204030204" charset="0"/>
                </a:rPr>
                <a:t>Capacity: 5-100 </a:t>
              </a:r>
              <a:r>
                <a:rPr lang="en-US" altLang="zh-CN" sz="2000" b="1" dirty="0" err="1">
                  <a:solidFill>
                    <a:schemeClr val="bg1"/>
                  </a:solidFill>
                  <a:latin typeface="Aptos" panose="020B0004020202020204" pitchFamily="34" charset="0"/>
                  <a:cs typeface="Calibri" panose="020F0502020204030204" charset="0"/>
                </a:rPr>
                <a:t>KWh</a:t>
              </a:r>
              <a:endParaRPr lang="zh-CN" altLang="en-US" sz="2000" b="1" dirty="0">
                <a:solidFill>
                  <a:schemeClr val="bg1"/>
                </a:solidFill>
                <a:latin typeface="Aptos" panose="020B0004020202020204" pitchFamily="34" charset="0"/>
                <a:cs typeface="Calibri" panose="020F0502020204030204" charset="0"/>
              </a:endParaRPr>
            </a:p>
          </p:txBody>
        </p:sp>
      </p:grpSp>
      <p:sp>
        <p:nvSpPr>
          <p:cNvPr id="12" name="TextBox 11">
            <a:extLst>
              <a:ext uri="{FF2B5EF4-FFF2-40B4-BE49-F238E27FC236}">
                <a16:creationId xmlns:a16="http://schemas.microsoft.com/office/drawing/2014/main" id="{F6475770-33D1-DAE8-518D-6D594552AA36}"/>
              </a:ext>
            </a:extLst>
          </p:cNvPr>
          <p:cNvSpPr txBox="1"/>
          <p:nvPr/>
        </p:nvSpPr>
        <p:spPr>
          <a:xfrm>
            <a:off x="8610600" y="6400800"/>
            <a:ext cx="533400" cy="307777"/>
          </a:xfrm>
          <a:prstGeom prst="rect">
            <a:avLst/>
          </a:prstGeom>
          <a:noFill/>
        </p:spPr>
        <p:txBody>
          <a:bodyPr wrap="square" rtlCol="0">
            <a:spAutoFit/>
          </a:bodyPr>
          <a:lstStyle/>
          <a:p>
            <a:fld id="{D32CD72E-A3AC-6C42-B310-42A3D9F030FC}" type="slidenum">
              <a:rPr lang="en-US" sz="1400" b="1" smtClean="0">
                <a:latin typeface="Nunito" pitchFamily="2" charset="77"/>
              </a:rPr>
              <a:t>21</a:t>
            </a:fld>
            <a:endParaRPr lang="en-US" sz="1400" b="1" dirty="0">
              <a:latin typeface="Nunito" pitchFamily="2" charset="77"/>
            </a:endParaRPr>
          </a:p>
        </p:txBody>
      </p:sp>
      <p:sp>
        <p:nvSpPr>
          <p:cNvPr id="17" name="Freeform 6">
            <a:extLst>
              <a:ext uri="{FF2B5EF4-FFF2-40B4-BE49-F238E27FC236}">
                <a16:creationId xmlns:a16="http://schemas.microsoft.com/office/drawing/2014/main" id="{EA726C44-A24A-2F59-24A2-06CC42F51209}"/>
              </a:ext>
            </a:extLst>
          </p:cNvPr>
          <p:cNvSpPr>
            <a:spLocks noChangeAspect="1"/>
          </p:cNvSpPr>
          <p:nvPr/>
        </p:nvSpPr>
        <p:spPr>
          <a:xfrm>
            <a:off x="6906115" y="6345471"/>
            <a:ext cx="1552085" cy="360129"/>
          </a:xfrm>
          <a:custGeom>
            <a:avLst/>
            <a:gdLst/>
            <a:ahLst/>
            <a:cxnLst/>
            <a:rect l="l" t="t" r="r" b="b"/>
            <a:pathLst>
              <a:path w="2447355" h="567858">
                <a:moveTo>
                  <a:pt x="0" y="0"/>
                </a:moveTo>
                <a:lnTo>
                  <a:pt x="2447355" y="0"/>
                </a:lnTo>
                <a:lnTo>
                  <a:pt x="2447355" y="567857"/>
                </a:lnTo>
                <a:lnTo>
                  <a:pt x="0" y="567857"/>
                </a:lnTo>
                <a:lnTo>
                  <a:pt x="0" y="0"/>
                </a:lnTo>
                <a:close/>
              </a:path>
            </a:pathLst>
          </a:custGeom>
          <a:blipFill>
            <a:blip r:embed="rId4" cstate="screen">
              <a:extLst>
                <a:ext uri="{28A0092B-C50C-407E-A947-70E740481C1C}">
                  <a14:useLocalDpi xmlns:a14="http://schemas.microsoft.com/office/drawing/2010/main"/>
                </a:ext>
              </a:extLst>
            </a:blip>
            <a:stretch>
              <a:fillRect/>
            </a:stretch>
          </a:blipFill>
        </p:spPr>
        <p:txBody>
          <a:bodyPr/>
          <a:lstStyle/>
          <a:p>
            <a:endParaRPr lang="en-US" sz="504" dirty="0"/>
          </a:p>
        </p:txBody>
      </p:sp>
    </p:spTree>
    <p:extLst>
      <p:ext uri="{BB962C8B-B14F-4D97-AF65-F5344CB8AC3E}">
        <p14:creationId xmlns:p14="http://schemas.microsoft.com/office/powerpoint/2010/main" val="19921297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9C930A-D1FF-9F70-03FE-4D76FEF177FA}"/>
            </a:ext>
          </a:extLst>
        </p:cNvPr>
        <p:cNvGrpSpPr/>
        <p:nvPr/>
      </p:nvGrpSpPr>
      <p:grpSpPr>
        <a:xfrm>
          <a:off x="0" y="0"/>
          <a:ext cx="0" cy="0"/>
          <a:chOff x="0" y="0"/>
          <a:chExt cx="0" cy="0"/>
        </a:xfrm>
      </p:grpSpPr>
      <p:sp>
        <p:nvSpPr>
          <p:cNvPr id="37" name="Freeform 10">
            <a:extLst>
              <a:ext uri="{FF2B5EF4-FFF2-40B4-BE49-F238E27FC236}">
                <a16:creationId xmlns:a16="http://schemas.microsoft.com/office/drawing/2014/main" id="{8D8BE24C-C1BD-C479-0F90-001D2E59E9B1}"/>
              </a:ext>
            </a:extLst>
          </p:cNvPr>
          <p:cNvSpPr/>
          <p:nvPr/>
        </p:nvSpPr>
        <p:spPr>
          <a:xfrm>
            <a:off x="381000" y="1143000"/>
            <a:ext cx="7620000" cy="4572000"/>
          </a:xfrm>
          <a:custGeom>
            <a:avLst/>
            <a:gdLst/>
            <a:ahLst/>
            <a:cxnLst/>
            <a:rect l="l" t="t" r="r" b="b"/>
            <a:pathLst>
              <a:path w="9568026" h="5875728">
                <a:moveTo>
                  <a:pt x="0" y="0"/>
                </a:moveTo>
                <a:lnTo>
                  <a:pt x="9568026" y="0"/>
                </a:lnTo>
                <a:lnTo>
                  <a:pt x="9568026" y="5875728"/>
                </a:lnTo>
                <a:lnTo>
                  <a:pt x="0" y="5875728"/>
                </a:lnTo>
                <a:lnTo>
                  <a:pt x="0" y="0"/>
                </a:lnTo>
                <a:close/>
              </a:path>
            </a:pathLst>
          </a:custGeom>
          <a:blipFill>
            <a:blip r:embed="rId2" cstate="screen">
              <a:alphaModFix amt="71000"/>
              <a:extLst>
                <a:ext uri="{28A0092B-C50C-407E-A947-70E740481C1C}">
                  <a14:useLocalDpi xmlns:a14="http://schemas.microsoft.com/office/drawing/2010/main"/>
                </a:ext>
              </a:extLst>
            </a:blip>
            <a:stretch>
              <a:fillRect/>
            </a:stretch>
          </a:blipFill>
        </p:spPr>
        <p:txBody>
          <a:bodyPr/>
          <a:lstStyle/>
          <a:p>
            <a:endParaRPr lang="en-US" sz="504"/>
          </a:p>
        </p:txBody>
      </p:sp>
      <p:grpSp>
        <p:nvGrpSpPr>
          <p:cNvPr id="13" name="Group 2">
            <a:extLst>
              <a:ext uri="{FF2B5EF4-FFF2-40B4-BE49-F238E27FC236}">
                <a16:creationId xmlns:a16="http://schemas.microsoft.com/office/drawing/2014/main" id="{1A899279-9273-FA4B-3448-803D07FBC574}"/>
              </a:ext>
            </a:extLst>
          </p:cNvPr>
          <p:cNvGrpSpPr/>
          <p:nvPr/>
        </p:nvGrpSpPr>
        <p:grpSpPr>
          <a:xfrm>
            <a:off x="0" y="6172199"/>
            <a:ext cx="9144000" cy="685801"/>
            <a:chOff x="0" y="0"/>
            <a:chExt cx="4816593" cy="263407"/>
          </a:xfrm>
        </p:grpSpPr>
        <p:sp>
          <p:nvSpPr>
            <p:cNvPr id="14" name="Freeform 3">
              <a:extLst>
                <a:ext uri="{FF2B5EF4-FFF2-40B4-BE49-F238E27FC236}">
                  <a16:creationId xmlns:a16="http://schemas.microsoft.com/office/drawing/2014/main" id="{9D686F5B-E842-8E75-015B-BCF9CA1BB58A}"/>
                </a:ext>
              </a:extLst>
            </p:cNvPr>
            <p:cNvSpPr/>
            <p:nvPr/>
          </p:nvSpPr>
          <p:spPr>
            <a:xfrm>
              <a:off x="0" y="0"/>
              <a:ext cx="4816592" cy="263407"/>
            </a:xfrm>
            <a:custGeom>
              <a:avLst/>
              <a:gdLst/>
              <a:ahLst/>
              <a:cxnLst/>
              <a:rect l="l" t="t" r="r" b="b"/>
              <a:pathLst>
                <a:path w="4816592" h="263407">
                  <a:moveTo>
                    <a:pt x="0" y="0"/>
                  </a:moveTo>
                  <a:lnTo>
                    <a:pt x="4816592" y="0"/>
                  </a:lnTo>
                  <a:lnTo>
                    <a:pt x="4816592" y="263407"/>
                  </a:lnTo>
                  <a:lnTo>
                    <a:pt x="0" y="263407"/>
                  </a:lnTo>
                  <a:close/>
                </a:path>
              </a:pathLst>
            </a:custGeom>
            <a:solidFill>
              <a:srgbClr val="F2F1F2"/>
            </a:solidFill>
          </p:spPr>
          <p:txBody>
            <a:bodyPr/>
            <a:lstStyle/>
            <a:p>
              <a:endParaRPr lang="en-US" sz="504"/>
            </a:p>
          </p:txBody>
        </p:sp>
        <p:sp>
          <p:nvSpPr>
            <p:cNvPr id="15" name="TextBox 4">
              <a:extLst>
                <a:ext uri="{FF2B5EF4-FFF2-40B4-BE49-F238E27FC236}">
                  <a16:creationId xmlns:a16="http://schemas.microsoft.com/office/drawing/2014/main" id="{C378F567-CD07-423B-4BE1-B848C86E4357}"/>
                </a:ext>
              </a:extLst>
            </p:cNvPr>
            <p:cNvSpPr txBox="1"/>
            <p:nvPr/>
          </p:nvSpPr>
          <p:spPr>
            <a:xfrm>
              <a:off x="0" y="-38100"/>
              <a:ext cx="812800" cy="850900"/>
            </a:xfrm>
            <a:prstGeom prst="rect">
              <a:avLst/>
            </a:prstGeom>
          </p:spPr>
          <p:txBody>
            <a:bodyPr lIns="25400" tIns="25400" rIns="25400" bIns="25400" rtlCol="0" anchor="ctr"/>
            <a:lstStyle/>
            <a:p>
              <a:pPr>
                <a:lnSpc>
                  <a:spcPts val="1330"/>
                </a:lnSpc>
              </a:pPr>
              <a:endParaRPr sz="504"/>
            </a:p>
          </p:txBody>
        </p:sp>
      </p:grpSp>
      <p:grpSp>
        <p:nvGrpSpPr>
          <p:cNvPr id="24" name="Group 7">
            <a:extLst>
              <a:ext uri="{FF2B5EF4-FFF2-40B4-BE49-F238E27FC236}">
                <a16:creationId xmlns:a16="http://schemas.microsoft.com/office/drawing/2014/main" id="{5DD17805-FA06-01A6-B056-8099AC3FB25F}"/>
              </a:ext>
            </a:extLst>
          </p:cNvPr>
          <p:cNvGrpSpPr/>
          <p:nvPr/>
        </p:nvGrpSpPr>
        <p:grpSpPr>
          <a:xfrm>
            <a:off x="0" y="0"/>
            <a:ext cx="457200" cy="6858000"/>
            <a:chOff x="0" y="0"/>
            <a:chExt cx="2015958" cy="1626387"/>
          </a:xfrm>
        </p:grpSpPr>
        <p:sp>
          <p:nvSpPr>
            <p:cNvPr id="25" name="Freeform 8">
              <a:extLst>
                <a:ext uri="{FF2B5EF4-FFF2-40B4-BE49-F238E27FC236}">
                  <a16:creationId xmlns:a16="http://schemas.microsoft.com/office/drawing/2014/main" id="{00A0A59E-DB99-D8B2-56B9-2453A7132247}"/>
                </a:ext>
              </a:extLst>
            </p:cNvPr>
            <p:cNvSpPr/>
            <p:nvPr/>
          </p:nvSpPr>
          <p:spPr>
            <a:xfrm>
              <a:off x="0" y="0"/>
              <a:ext cx="2015958" cy="1626387"/>
            </a:xfrm>
            <a:custGeom>
              <a:avLst/>
              <a:gdLst/>
              <a:ahLst/>
              <a:cxnLst/>
              <a:rect l="l" t="t" r="r" b="b"/>
              <a:pathLst>
                <a:path w="2015958" h="1626387">
                  <a:moveTo>
                    <a:pt x="0" y="0"/>
                  </a:moveTo>
                  <a:lnTo>
                    <a:pt x="2015958" y="0"/>
                  </a:lnTo>
                  <a:lnTo>
                    <a:pt x="2015958" y="1626387"/>
                  </a:lnTo>
                  <a:lnTo>
                    <a:pt x="0" y="1626387"/>
                  </a:lnTo>
                  <a:close/>
                </a:path>
              </a:pathLst>
            </a:custGeom>
            <a:solidFill>
              <a:srgbClr val="0C2A5A"/>
            </a:solidFill>
          </p:spPr>
          <p:txBody>
            <a:bodyPr/>
            <a:lstStyle/>
            <a:p>
              <a:endParaRPr lang="en-US" sz="504"/>
            </a:p>
          </p:txBody>
        </p:sp>
        <p:sp>
          <p:nvSpPr>
            <p:cNvPr id="26" name="TextBox 9">
              <a:extLst>
                <a:ext uri="{FF2B5EF4-FFF2-40B4-BE49-F238E27FC236}">
                  <a16:creationId xmlns:a16="http://schemas.microsoft.com/office/drawing/2014/main" id="{AC9A1E92-7597-ED45-D142-341C7B0A559E}"/>
                </a:ext>
              </a:extLst>
            </p:cNvPr>
            <p:cNvSpPr txBox="1"/>
            <p:nvPr/>
          </p:nvSpPr>
          <p:spPr>
            <a:xfrm>
              <a:off x="0" y="-38100"/>
              <a:ext cx="812800" cy="850900"/>
            </a:xfrm>
            <a:prstGeom prst="rect">
              <a:avLst/>
            </a:prstGeom>
          </p:spPr>
          <p:txBody>
            <a:bodyPr lIns="25400" tIns="25400" rIns="25400" bIns="25400" rtlCol="0" anchor="ctr"/>
            <a:lstStyle/>
            <a:p>
              <a:pPr algn="ctr">
                <a:lnSpc>
                  <a:spcPts val="1330"/>
                </a:lnSpc>
              </a:pPr>
              <a:endParaRPr sz="504"/>
            </a:p>
          </p:txBody>
        </p:sp>
      </p:grpSp>
      <p:pic>
        <p:nvPicPr>
          <p:cNvPr id="29" name="Picture 28" descr="A blue diamond with black lines&#10;&#10;Description automatically generated">
            <a:extLst>
              <a:ext uri="{FF2B5EF4-FFF2-40B4-BE49-F238E27FC236}">
                <a16:creationId xmlns:a16="http://schemas.microsoft.com/office/drawing/2014/main" id="{603CD60A-199E-1BB4-2F00-DF70E0E769C4}"/>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rcRect l="9391"/>
          <a:stretch/>
        </p:blipFill>
        <p:spPr>
          <a:xfrm flipH="1">
            <a:off x="8147154" y="685800"/>
            <a:ext cx="996846" cy="2895600"/>
          </a:xfrm>
          <a:prstGeom prst="rect">
            <a:avLst/>
          </a:prstGeom>
        </p:spPr>
      </p:pic>
      <p:sp>
        <p:nvSpPr>
          <p:cNvPr id="42" name="Freeform 11">
            <a:extLst>
              <a:ext uri="{FF2B5EF4-FFF2-40B4-BE49-F238E27FC236}">
                <a16:creationId xmlns:a16="http://schemas.microsoft.com/office/drawing/2014/main" id="{D613C20C-0FA0-86EB-2F6A-EF71C63E65F8}"/>
              </a:ext>
            </a:extLst>
          </p:cNvPr>
          <p:cNvSpPr/>
          <p:nvPr/>
        </p:nvSpPr>
        <p:spPr>
          <a:xfrm>
            <a:off x="1295400" y="5410200"/>
            <a:ext cx="5295791" cy="898065"/>
          </a:xfrm>
          <a:custGeom>
            <a:avLst/>
            <a:gdLst/>
            <a:ahLst/>
            <a:cxnLst/>
            <a:rect l="l" t="t" r="r" b="b"/>
            <a:pathLst>
              <a:path w="2950105" h="1396235">
                <a:moveTo>
                  <a:pt x="0" y="0"/>
                </a:moveTo>
                <a:lnTo>
                  <a:pt x="2950105" y="0"/>
                </a:lnTo>
                <a:lnTo>
                  <a:pt x="2950105" y="1396235"/>
                </a:lnTo>
                <a:lnTo>
                  <a:pt x="0" y="1396235"/>
                </a:lnTo>
                <a:close/>
              </a:path>
            </a:pathLst>
          </a:custGeom>
          <a:solidFill>
            <a:srgbClr val="0C2A5A"/>
          </a:solidFill>
        </p:spPr>
        <p:txBody>
          <a:bodyPr/>
          <a:lstStyle/>
          <a:p>
            <a:endParaRPr lang="en-US" sz="504"/>
          </a:p>
        </p:txBody>
      </p:sp>
      <p:pic>
        <p:nvPicPr>
          <p:cNvPr id="12" name="图片 7" descr="图片4">
            <a:extLst>
              <a:ext uri="{FF2B5EF4-FFF2-40B4-BE49-F238E27FC236}">
                <a16:creationId xmlns:a16="http://schemas.microsoft.com/office/drawing/2014/main" id="{101127CE-7299-D803-3560-21FA1249355E}"/>
              </a:ext>
            </a:extLst>
          </p:cNvPr>
          <p:cNvPicPr>
            <a:picLocks noChangeAspect="1"/>
          </p:cNvPicPr>
          <p:nvPr/>
        </p:nvPicPr>
        <p:blipFill>
          <a:blip r:embed="rId4"/>
          <a:stretch>
            <a:fillRect/>
          </a:stretch>
        </p:blipFill>
        <p:spPr>
          <a:xfrm>
            <a:off x="1828800" y="2209800"/>
            <a:ext cx="4038600" cy="3934139"/>
          </a:xfrm>
          <a:prstGeom prst="rect">
            <a:avLst/>
          </a:prstGeom>
        </p:spPr>
      </p:pic>
      <p:grpSp>
        <p:nvGrpSpPr>
          <p:cNvPr id="39" name="Group 38">
            <a:extLst>
              <a:ext uri="{FF2B5EF4-FFF2-40B4-BE49-F238E27FC236}">
                <a16:creationId xmlns:a16="http://schemas.microsoft.com/office/drawing/2014/main" id="{0723277D-6E5B-13FF-53DA-BABF0DFA5F17}"/>
              </a:ext>
            </a:extLst>
          </p:cNvPr>
          <p:cNvGrpSpPr/>
          <p:nvPr/>
        </p:nvGrpSpPr>
        <p:grpSpPr>
          <a:xfrm>
            <a:off x="6019800" y="4724400"/>
            <a:ext cx="3124200" cy="1143000"/>
            <a:chOff x="6036733" y="5334000"/>
            <a:chExt cx="3124200" cy="533400"/>
          </a:xfrm>
        </p:grpSpPr>
        <p:sp>
          <p:nvSpPr>
            <p:cNvPr id="40" name="Rectangle 39">
              <a:extLst>
                <a:ext uri="{FF2B5EF4-FFF2-40B4-BE49-F238E27FC236}">
                  <a16:creationId xmlns:a16="http://schemas.microsoft.com/office/drawing/2014/main" id="{DC2429D0-7AAD-AF63-F2BA-AEBDC19E6A44}"/>
                </a:ext>
              </a:extLst>
            </p:cNvPr>
            <p:cNvSpPr/>
            <p:nvPr/>
          </p:nvSpPr>
          <p:spPr>
            <a:xfrm>
              <a:off x="6036733" y="5334000"/>
              <a:ext cx="3124200" cy="533400"/>
            </a:xfrm>
            <a:prstGeom prst="rect">
              <a:avLst/>
            </a:prstGeom>
            <a:solidFill>
              <a:srgbClr val="0A78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副标题 2">
              <a:extLst>
                <a:ext uri="{FF2B5EF4-FFF2-40B4-BE49-F238E27FC236}">
                  <a16:creationId xmlns:a16="http://schemas.microsoft.com/office/drawing/2014/main" id="{BC66BB2B-1F71-76ED-10E0-C65BF8C5D991}"/>
                </a:ext>
              </a:extLst>
            </p:cNvPr>
            <p:cNvSpPr txBox="1">
              <a:spLocks/>
            </p:cNvSpPr>
            <p:nvPr/>
          </p:nvSpPr>
          <p:spPr>
            <a:xfrm>
              <a:off x="6324600" y="5410200"/>
              <a:ext cx="2819400" cy="304800"/>
            </a:xfrm>
            <a:prstGeom prst="rect">
              <a:avLst/>
            </a:prstGeom>
          </p:spPr>
          <p:txBody>
            <a:bodyPr/>
            <a:lst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a:lstStyle>
            <a:p>
              <a:pPr marL="0" indent="0">
                <a:buNone/>
              </a:pPr>
              <a:r>
                <a:rPr lang="en-US" altLang="zh-CN" sz="2000" b="1" dirty="0">
                  <a:solidFill>
                    <a:schemeClr val="bg1"/>
                  </a:solidFill>
                  <a:latin typeface="Aptos" panose="020B0004020202020204" pitchFamily="34" charset="0"/>
                  <a:cs typeface="Calibri" panose="020F0502020204030204" charset="0"/>
                </a:rPr>
                <a:t>Capacity: </a:t>
              </a:r>
            </a:p>
            <a:p>
              <a:pPr marL="0" indent="0">
                <a:buNone/>
              </a:pPr>
              <a:r>
                <a:rPr lang="en-US" altLang="zh-CN" sz="2000" b="1" dirty="0">
                  <a:solidFill>
                    <a:schemeClr val="bg1"/>
                  </a:solidFill>
                  <a:latin typeface="Aptos" panose="020B0004020202020204" pitchFamily="34" charset="0"/>
                  <a:cs typeface="Arial" panose="020B0604020202020204" pitchFamily="34" charset="0"/>
                </a:rPr>
                <a:t>100KWh-1.0MWh</a:t>
              </a:r>
              <a:endParaRPr lang="zh-CN" altLang="en-US" sz="2000" b="1" dirty="0">
                <a:solidFill>
                  <a:schemeClr val="bg1"/>
                </a:solidFill>
                <a:latin typeface="Aptos" panose="020B0004020202020204" pitchFamily="34" charset="0"/>
                <a:cs typeface="Calibri" panose="020F0502020204030204" charset="0"/>
              </a:endParaRPr>
            </a:p>
          </p:txBody>
        </p:sp>
      </p:grpSp>
      <p:sp>
        <p:nvSpPr>
          <p:cNvPr id="43" name="TextBox 10">
            <a:extLst>
              <a:ext uri="{FF2B5EF4-FFF2-40B4-BE49-F238E27FC236}">
                <a16:creationId xmlns:a16="http://schemas.microsoft.com/office/drawing/2014/main" id="{D072DD55-8EE9-3CA6-68C9-C32D5A86425E}"/>
              </a:ext>
            </a:extLst>
          </p:cNvPr>
          <p:cNvSpPr txBox="1"/>
          <p:nvPr/>
        </p:nvSpPr>
        <p:spPr>
          <a:xfrm>
            <a:off x="990600" y="609600"/>
            <a:ext cx="7086600" cy="338554"/>
          </a:xfrm>
          <a:prstGeom prst="rect">
            <a:avLst/>
          </a:prstGeom>
        </p:spPr>
        <p:txBody>
          <a:bodyPr wrap="square" lIns="0" tIns="0" rIns="0" bIns="0" rtlCol="0" anchor="t">
            <a:spAutoFit/>
          </a:bodyPr>
          <a:lstStyle/>
          <a:p>
            <a:r>
              <a:rPr lang="en-US" altLang="zh-CN" sz="2200" b="1" kern="100" dirty="0">
                <a:effectLst/>
                <a:latin typeface="Poppins" pitchFamily="2" charset="77"/>
                <a:ea typeface="等线" panose="02010600030101010101" pitchFamily="2" charset="-122"/>
                <a:cs typeface="Poppins" pitchFamily="2" charset="77"/>
              </a:rPr>
              <a:t>Commercial Energy Storage</a:t>
            </a:r>
            <a:endParaRPr lang="en-US" sz="2200" dirty="0">
              <a:latin typeface="Poppins" pitchFamily="2" charset="77"/>
              <a:cs typeface="Poppins" pitchFamily="2" charset="77"/>
            </a:endParaRPr>
          </a:p>
        </p:txBody>
      </p:sp>
      <p:sp>
        <p:nvSpPr>
          <p:cNvPr id="2" name="TextBox 1">
            <a:extLst>
              <a:ext uri="{FF2B5EF4-FFF2-40B4-BE49-F238E27FC236}">
                <a16:creationId xmlns:a16="http://schemas.microsoft.com/office/drawing/2014/main" id="{555FDFC6-B83D-D399-0381-2943D7400EF5}"/>
              </a:ext>
            </a:extLst>
          </p:cNvPr>
          <p:cNvSpPr txBox="1"/>
          <p:nvPr/>
        </p:nvSpPr>
        <p:spPr>
          <a:xfrm>
            <a:off x="8610600" y="6400800"/>
            <a:ext cx="533400" cy="307777"/>
          </a:xfrm>
          <a:prstGeom prst="rect">
            <a:avLst/>
          </a:prstGeom>
          <a:noFill/>
        </p:spPr>
        <p:txBody>
          <a:bodyPr wrap="square" rtlCol="0">
            <a:spAutoFit/>
          </a:bodyPr>
          <a:lstStyle/>
          <a:p>
            <a:fld id="{D32CD72E-A3AC-6C42-B310-42A3D9F030FC}" type="slidenum">
              <a:rPr lang="en-US" sz="1400" b="1" smtClean="0">
                <a:latin typeface="Nunito" pitchFamily="2" charset="77"/>
              </a:rPr>
              <a:t>22</a:t>
            </a:fld>
            <a:endParaRPr lang="en-US" sz="1400" b="1" dirty="0">
              <a:latin typeface="Nunito" pitchFamily="2" charset="77"/>
            </a:endParaRPr>
          </a:p>
        </p:txBody>
      </p:sp>
      <p:sp>
        <p:nvSpPr>
          <p:cNvPr id="3" name="Freeform 6">
            <a:extLst>
              <a:ext uri="{FF2B5EF4-FFF2-40B4-BE49-F238E27FC236}">
                <a16:creationId xmlns:a16="http://schemas.microsoft.com/office/drawing/2014/main" id="{E4C9F83D-ADE8-9ADB-2FD1-1E0AB92F1A80}"/>
              </a:ext>
            </a:extLst>
          </p:cNvPr>
          <p:cNvSpPr>
            <a:spLocks noChangeAspect="1"/>
          </p:cNvSpPr>
          <p:nvPr/>
        </p:nvSpPr>
        <p:spPr>
          <a:xfrm>
            <a:off x="6906115" y="6345471"/>
            <a:ext cx="1552085" cy="360129"/>
          </a:xfrm>
          <a:custGeom>
            <a:avLst/>
            <a:gdLst/>
            <a:ahLst/>
            <a:cxnLst/>
            <a:rect l="l" t="t" r="r" b="b"/>
            <a:pathLst>
              <a:path w="2447355" h="567858">
                <a:moveTo>
                  <a:pt x="0" y="0"/>
                </a:moveTo>
                <a:lnTo>
                  <a:pt x="2447355" y="0"/>
                </a:lnTo>
                <a:lnTo>
                  <a:pt x="2447355" y="567857"/>
                </a:lnTo>
                <a:lnTo>
                  <a:pt x="0" y="567857"/>
                </a:lnTo>
                <a:lnTo>
                  <a:pt x="0" y="0"/>
                </a:lnTo>
                <a:close/>
              </a:path>
            </a:pathLst>
          </a:custGeom>
          <a:blipFill>
            <a:blip r:embed="rId5" cstate="screen">
              <a:extLst>
                <a:ext uri="{28A0092B-C50C-407E-A947-70E740481C1C}">
                  <a14:useLocalDpi xmlns:a14="http://schemas.microsoft.com/office/drawing/2010/main"/>
                </a:ext>
              </a:extLst>
            </a:blip>
            <a:stretch>
              <a:fillRect/>
            </a:stretch>
          </a:blipFill>
        </p:spPr>
        <p:txBody>
          <a:bodyPr/>
          <a:lstStyle/>
          <a:p>
            <a:endParaRPr lang="en-US" sz="504" dirty="0"/>
          </a:p>
        </p:txBody>
      </p:sp>
    </p:spTree>
    <p:extLst>
      <p:ext uri="{BB962C8B-B14F-4D97-AF65-F5344CB8AC3E}">
        <p14:creationId xmlns:p14="http://schemas.microsoft.com/office/powerpoint/2010/main" val="19536703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23E841-C7B7-46BD-C8E8-340136042087}"/>
            </a:ext>
          </a:extLst>
        </p:cNvPr>
        <p:cNvGrpSpPr/>
        <p:nvPr/>
      </p:nvGrpSpPr>
      <p:grpSpPr>
        <a:xfrm>
          <a:off x="0" y="0"/>
          <a:ext cx="0" cy="0"/>
          <a:chOff x="0" y="0"/>
          <a:chExt cx="0" cy="0"/>
        </a:xfrm>
      </p:grpSpPr>
      <p:grpSp>
        <p:nvGrpSpPr>
          <p:cNvPr id="13" name="Group 2">
            <a:extLst>
              <a:ext uri="{FF2B5EF4-FFF2-40B4-BE49-F238E27FC236}">
                <a16:creationId xmlns:a16="http://schemas.microsoft.com/office/drawing/2014/main" id="{5D03C26C-816B-A724-AA88-2A2AA9D2B07E}"/>
              </a:ext>
            </a:extLst>
          </p:cNvPr>
          <p:cNvGrpSpPr/>
          <p:nvPr/>
        </p:nvGrpSpPr>
        <p:grpSpPr>
          <a:xfrm>
            <a:off x="0" y="6172199"/>
            <a:ext cx="9144000" cy="685801"/>
            <a:chOff x="0" y="0"/>
            <a:chExt cx="4816593" cy="263407"/>
          </a:xfrm>
        </p:grpSpPr>
        <p:sp>
          <p:nvSpPr>
            <p:cNvPr id="14" name="Freeform 3">
              <a:extLst>
                <a:ext uri="{FF2B5EF4-FFF2-40B4-BE49-F238E27FC236}">
                  <a16:creationId xmlns:a16="http://schemas.microsoft.com/office/drawing/2014/main" id="{627A7267-49E9-75F3-6809-F3920CA238F1}"/>
                </a:ext>
              </a:extLst>
            </p:cNvPr>
            <p:cNvSpPr/>
            <p:nvPr/>
          </p:nvSpPr>
          <p:spPr>
            <a:xfrm>
              <a:off x="0" y="0"/>
              <a:ext cx="4816592" cy="263407"/>
            </a:xfrm>
            <a:custGeom>
              <a:avLst/>
              <a:gdLst/>
              <a:ahLst/>
              <a:cxnLst/>
              <a:rect l="l" t="t" r="r" b="b"/>
              <a:pathLst>
                <a:path w="4816592" h="263407">
                  <a:moveTo>
                    <a:pt x="0" y="0"/>
                  </a:moveTo>
                  <a:lnTo>
                    <a:pt x="4816592" y="0"/>
                  </a:lnTo>
                  <a:lnTo>
                    <a:pt x="4816592" y="263407"/>
                  </a:lnTo>
                  <a:lnTo>
                    <a:pt x="0" y="263407"/>
                  </a:lnTo>
                  <a:close/>
                </a:path>
              </a:pathLst>
            </a:custGeom>
            <a:solidFill>
              <a:srgbClr val="F2F1F2"/>
            </a:solidFill>
          </p:spPr>
          <p:txBody>
            <a:bodyPr/>
            <a:lstStyle/>
            <a:p>
              <a:endParaRPr lang="en-US" sz="504"/>
            </a:p>
          </p:txBody>
        </p:sp>
        <p:sp>
          <p:nvSpPr>
            <p:cNvPr id="15" name="TextBox 4">
              <a:extLst>
                <a:ext uri="{FF2B5EF4-FFF2-40B4-BE49-F238E27FC236}">
                  <a16:creationId xmlns:a16="http://schemas.microsoft.com/office/drawing/2014/main" id="{C0BDCF36-4873-E2F3-28A7-CC7B1997192F}"/>
                </a:ext>
              </a:extLst>
            </p:cNvPr>
            <p:cNvSpPr txBox="1"/>
            <p:nvPr/>
          </p:nvSpPr>
          <p:spPr>
            <a:xfrm>
              <a:off x="0" y="-38100"/>
              <a:ext cx="812800" cy="850900"/>
            </a:xfrm>
            <a:prstGeom prst="rect">
              <a:avLst/>
            </a:prstGeom>
          </p:spPr>
          <p:txBody>
            <a:bodyPr lIns="25400" tIns="25400" rIns="25400" bIns="25400" rtlCol="0" anchor="ctr"/>
            <a:lstStyle/>
            <a:p>
              <a:pPr>
                <a:lnSpc>
                  <a:spcPts val="1330"/>
                </a:lnSpc>
              </a:pPr>
              <a:endParaRPr sz="504"/>
            </a:p>
          </p:txBody>
        </p:sp>
      </p:grpSp>
      <p:sp>
        <p:nvSpPr>
          <p:cNvPr id="10" name="TextBox 10">
            <a:extLst>
              <a:ext uri="{FF2B5EF4-FFF2-40B4-BE49-F238E27FC236}">
                <a16:creationId xmlns:a16="http://schemas.microsoft.com/office/drawing/2014/main" id="{322DFE0E-0BFD-A0C5-3584-652FFDE9AF91}"/>
              </a:ext>
            </a:extLst>
          </p:cNvPr>
          <p:cNvSpPr txBox="1"/>
          <p:nvPr/>
        </p:nvSpPr>
        <p:spPr>
          <a:xfrm>
            <a:off x="990600" y="609600"/>
            <a:ext cx="7086600" cy="338554"/>
          </a:xfrm>
          <a:prstGeom prst="rect">
            <a:avLst/>
          </a:prstGeom>
        </p:spPr>
        <p:txBody>
          <a:bodyPr wrap="square" lIns="0" tIns="0" rIns="0" bIns="0" rtlCol="0" anchor="t">
            <a:spAutoFit/>
          </a:bodyPr>
          <a:lstStyle/>
          <a:p>
            <a:r>
              <a:rPr lang="en-US" altLang="zh-CN" sz="2200" b="1" kern="100" dirty="0">
                <a:effectLst/>
                <a:latin typeface="Poppins" pitchFamily="2" charset="77"/>
                <a:ea typeface="等线" panose="02010600030101010101" pitchFamily="2" charset="-122"/>
                <a:cs typeface="Poppins" pitchFamily="2" charset="77"/>
              </a:rPr>
              <a:t>Industrial Energy Storage</a:t>
            </a:r>
            <a:endParaRPr lang="en-US" sz="2200" dirty="0">
              <a:latin typeface="Poppins" pitchFamily="2" charset="77"/>
              <a:cs typeface="Poppins" pitchFamily="2" charset="77"/>
            </a:endParaRPr>
          </a:p>
        </p:txBody>
      </p:sp>
      <p:grpSp>
        <p:nvGrpSpPr>
          <p:cNvPr id="24" name="Group 7">
            <a:extLst>
              <a:ext uri="{FF2B5EF4-FFF2-40B4-BE49-F238E27FC236}">
                <a16:creationId xmlns:a16="http://schemas.microsoft.com/office/drawing/2014/main" id="{9F8E04FC-F57E-E3CD-36AE-58BE321F7253}"/>
              </a:ext>
            </a:extLst>
          </p:cNvPr>
          <p:cNvGrpSpPr/>
          <p:nvPr/>
        </p:nvGrpSpPr>
        <p:grpSpPr>
          <a:xfrm>
            <a:off x="0" y="0"/>
            <a:ext cx="457200" cy="6858000"/>
            <a:chOff x="0" y="0"/>
            <a:chExt cx="2015958" cy="1626387"/>
          </a:xfrm>
        </p:grpSpPr>
        <p:sp>
          <p:nvSpPr>
            <p:cNvPr id="25" name="Freeform 8">
              <a:extLst>
                <a:ext uri="{FF2B5EF4-FFF2-40B4-BE49-F238E27FC236}">
                  <a16:creationId xmlns:a16="http://schemas.microsoft.com/office/drawing/2014/main" id="{7B471F87-CB17-503E-725C-979C994A8968}"/>
                </a:ext>
              </a:extLst>
            </p:cNvPr>
            <p:cNvSpPr/>
            <p:nvPr/>
          </p:nvSpPr>
          <p:spPr>
            <a:xfrm>
              <a:off x="0" y="0"/>
              <a:ext cx="2015958" cy="1626387"/>
            </a:xfrm>
            <a:custGeom>
              <a:avLst/>
              <a:gdLst/>
              <a:ahLst/>
              <a:cxnLst/>
              <a:rect l="l" t="t" r="r" b="b"/>
              <a:pathLst>
                <a:path w="2015958" h="1626387">
                  <a:moveTo>
                    <a:pt x="0" y="0"/>
                  </a:moveTo>
                  <a:lnTo>
                    <a:pt x="2015958" y="0"/>
                  </a:lnTo>
                  <a:lnTo>
                    <a:pt x="2015958" y="1626387"/>
                  </a:lnTo>
                  <a:lnTo>
                    <a:pt x="0" y="1626387"/>
                  </a:lnTo>
                  <a:close/>
                </a:path>
              </a:pathLst>
            </a:custGeom>
            <a:solidFill>
              <a:srgbClr val="0C2A5A"/>
            </a:solidFill>
          </p:spPr>
          <p:txBody>
            <a:bodyPr/>
            <a:lstStyle/>
            <a:p>
              <a:endParaRPr lang="en-US" sz="504"/>
            </a:p>
          </p:txBody>
        </p:sp>
        <p:sp>
          <p:nvSpPr>
            <p:cNvPr id="26" name="TextBox 9">
              <a:extLst>
                <a:ext uri="{FF2B5EF4-FFF2-40B4-BE49-F238E27FC236}">
                  <a16:creationId xmlns:a16="http://schemas.microsoft.com/office/drawing/2014/main" id="{A7C4547A-395E-CFED-3E55-B7B930C34930}"/>
                </a:ext>
              </a:extLst>
            </p:cNvPr>
            <p:cNvSpPr txBox="1"/>
            <p:nvPr/>
          </p:nvSpPr>
          <p:spPr>
            <a:xfrm>
              <a:off x="0" y="-38100"/>
              <a:ext cx="812800" cy="850900"/>
            </a:xfrm>
            <a:prstGeom prst="rect">
              <a:avLst/>
            </a:prstGeom>
          </p:spPr>
          <p:txBody>
            <a:bodyPr lIns="25400" tIns="25400" rIns="25400" bIns="25400" rtlCol="0" anchor="ctr"/>
            <a:lstStyle/>
            <a:p>
              <a:pPr algn="ctr">
                <a:lnSpc>
                  <a:spcPts val="1330"/>
                </a:lnSpc>
              </a:pPr>
              <a:endParaRPr sz="504"/>
            </a:p>
          </p:txBody>
        </p:sp>
      </p:grpSp>
      <p:sp>
        <p:nvSpPr>
          <p:cNvPr id="27" name="Rectangle 26">
            <a:extLst>
              <a:ext uri="{FF2B5EF4-FFF2-40B4-BE49-F238E27FC236}">
                <a16:creationId xmlns:a16="http://schemas.microsoft.com/office/drawing/2014/main" id="{685DBA97-2330-0F06-1061-67FEA347C9E3}"/>
              </a:ext>
            </a:extLst>
          </p:cNvPr>
          <p:cNvSpPr/>
          <p:nvPr/>
        </p:nvSpPr>
        <p:spPr>
          <a:xfrm>
            <a:off x="4267200" y="5029200"/>
            <a:ext cx="4876800" cy="838200"/>
          </a:xfrm>
          <a:prstGeom prst="rect">
            <a:avLst/>
          </a:prstGeom>
          <a:solidFill>
            <a:srgbClr val="0A78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图片 3" descr="图片5">
            <a:extLst>
              <a:ext uri="{FF2B5EF4-FFF2-40B4-BE49-F238E27FC236}">
                <a16:creationId xmlns:a16="http://schemas.microsoft.com/office/drawing/2014/main" id="{C2D6AE8C-E23A-F492-ADFB-FBC6B2789F4E}"/>
              </a:ext>
            </a:extLst>
          </p:cNvPr>
          <p:cNvPicPr>
            <a:picLocks noChangeAspect="1"/>
          </p:cNvPicPr>
          <p:nvPr/>
        </p:nvPicPr>
        <p:blipFill>
          <a:blip r:embed="rId2"/>
          <a:stretch>
            <a:fillRect/>
          </a:stretch>
        </p:blipFill>
        <p:spPr>
          <a:xfrm>
            <a:off x="914400" y="1219200"/>
            <a:ext cx="7670836" cy="3547749"/>
          </a:xfrm>
          <a:prstGeom prst="rect">
            <a:avLst/>
          </a:prstGeom>
        </p:spPr>
      </p:pic>
      <p:sp>
        <p:nvSpPr>
          <p:cNvPr id="3" name="Rectangle 2">
            <a:extLst>
              <a:ext uri="{FF2B5EF4-FFF2-40B4-BE49-F238E27FC236}">
                <a16:creationId xmlns:a16="http://schemas.microsoft.com/office/drawing/2014/main" id="{0B429DC6-CF50-B6DB-8808-F0C4361DC41B}"/>
              </a:ext>
            </a:extLst>
          </p:cNvPr>
          <p:cNvSpPr/>
          <p:nvPr/>
        </p:nvSpPr>
        <p:spPr>
          <a:xfrm>
            <a:off x="4267200" y="5410200"/>
            <a:ext cx="4876800" cy="457200"/>
          </a:xfrm>
          <a:prstGeom prst="rect">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副标题 2">
            <a:extLst>
              <a:ext uri="{FF2B5EF4-FFF2-40B4-BE49-F238E27FC236}">
                <a16:creationId xmlns:a16="http://schemas.microsoft.com/office/drawing/2014/main" id="{A86BF519-97EF-CF21-B200-F9928D1CAF1A}"/>
              </a:ext>
            </a:extLst>
          </p:cNvPr>
          <p:cNvSpPr txBox="1">
            <a:spLocks/>
          </p:cNvSpPr>
          <p:nvPr/>
        </p:nvSpPr>
        <p:spPr>
          <a:xfrm>
            <a:off x="4572000" y="5029200"/>
            <a:ext cx="4419600" cy="838200"/>
          </a:xfrm>
          <a:prstGeom prst="rect">
            <a:avLst/>
          </a:prstGeom>
        </p:spPr>
        <p:txBody>
          <a:bodyPr/>
          <a:lst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a:lstStyle>
          <a:p>
            <a:pPr marL="0" indent="0">
              <a:buNone/>
            </a:pPr>
            <a:r>
              <a:rPr lang="en-US" altLang="zh-CN" sz="2000" b="1" dirty="0">
                <a:solidFill>
                  <a:schemeClr val="bg1"/>
                </a:solidFill>
                <a:latin typeface="Aptos" panose="020B0004020202020204" pitchFamily="34" charset="0"/>
                <a:cs typeface="Calibri" panose="020F0502020204030204" charset="0"/>
              </a:rPr>
              <a:t>Capacity: </a:t>
            </a:r>
            <a:r>
              <a:rPr lang="en-US" altLang="zh-CN" sz="2000" b="1" dirty="0">
                <a:solidFill>
                  <a:schemeClr val="bg1"/>
                </a:solidFill>
                <a:latin typeface="Aptos" panose="020B0004020202020204" pitchFamily="34" charset="0"/>
              </a:rPr>
              <a:t>1.5 MWh per 20’ container</a:t>
            </a:r>
          </a:p>
          <a:p>
            <a:pPr marL="0" indent="0">
              <a:buNone/>
            </a:pPr>
            <a:r>
              <a:rPr lang="en-US" altLang="zh-CN" sz="2000" b="1" dirty="0">
                <a:solidFill>
                  <a:schemeClr val="bg1"/>
                </a:solidFill>
                <a:latin typeface="Aptos" panose="020B0004020202020204" pitchFamily="34" charset="0"/>
              </a:rPr>
              <a:t> 		     3.5 MWh per 40’ container </a:t>
            </a:r>
          </a:p>
          <a:p>
            <a:pPr marL="0" indent="0">
              <a:buFontTx/>
              <a:buNone/>
            </a:pPr>
            <a:endParaRPr lang="en-US" altLang="zh-CN" sz="1800" dirty="0">
              <a:solidFill>
                <a:schemeClr val="bg1"/>
              </a:solidFill>
              <a:latin typeface="Aptos" panose="020B0004020202020204" pitchFamily="34" charset="0"/>
            </a:endParaRPr>
          </a:p>
          <a:p>
            <a:pPr marL="0" indent="0">
              <a:buNone/>
            </a:pPr>
            <a:endParaRPr lang="zh-CN" altLang="en-US" sz="2000" b="1" dirty="0">
              <a:solidFill>
                <a:schemeClr val="bg1"/>
              </a:solidFill>
              <a:latin typeface="Aptos" panose="020B00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C967D59F-4E49-D277-7320-D37E0FC4110D}"/>
              </a:ext>
            </a:extLst>
          </p:cNvPr>
          <p:cNvSpPr txBox="1"/>
          <p:nvPr/>
        </p:nvSpPr>
        <p:spPr>
          <a:xfrm>
            <a:off x="8610600" y="6400800"/>
            <a:ext cx="533400" cy="307777"/>
          </a:xfrm>
          <a:prstGeom prst="rect">
            <a:avLst/>
          </a:prstGeom>
          <a:noFill/>
        </p:spPr>
        <p:txBody>
          <a:bodyPr wrap="square" rtlCol="0">
            <a:spAutoFit/>
          </a:bodyPr>
          <a:lstStyle/>
          <a:p>
            <a:fld id="{D32CD72E-A3AC-6C42-B310-42A3D9F030FC}" type="slidenum">
              <a:rPr lang="en-US" sz="1400" b="1" smtClean="0">
                <a:latin typeface="Nunito" pitchFamily="2" charset="77"/>
              </a:rPr>
              <a:t>23</a:t>
            </a:fld>
            <a:endParaRPr lang="en-US" sz="1400" b="1" dirty="0">
              <a:latin typeface="Nunito" pitchFamily="2" charset="77"/>
            </a:endParaRPr>
          </a:p>
        </p:txBody>
      </p:sp>
      <p:sp>
        <p:nvSpPr>
          <p:cNvPr id="6" name="Freeform 6">
            <a:extLst>
              <a:ext uri="{FF2B5EF4-FFF2-40B4-BE49-F238E27FC236}">
                <a16:creationId xmlns:a16="http://schemas.microsoft.com/office/drawing/2014/main" id="{E3D30FE7-722E-F04B-E1C6-2AED46699C91}"/>
              </a:ext>
            </a:extLst>
          </p:cNvPr>
          <p:cNvSpPr>
            <a:spLocks noChangeAspect="1"/>
          </p:cNvSpPr>
          <p:nvPr/>
        </p:nvSpPr>
        <p:spPr>
          <a:xfrm>
            <a:off x="6906115" y="6345471"/>
            <a:ext cx="1552085" cy="360129"/>
          </a:xfrm>
          <a:custGeom>
            <a:avLst/>
            <a:gdLst/>
            <a:ahLst/>
            <a:cxnLst/>
            <a:rect l="l" t="t" r="r" b="b"/>
            <a:pathLst>
              <a:path w="2447355" h="567858">
                <a:moveTo>
                  <a:pt x="0" y="0"/>
                </a:moveTo>
                <a:lnTo>
                  <a:pt x="2447355" y="0"/>
                </a:lnTo>
                <a:lnTo>
                  <a:pt x="2447355" y="567857"/>
                </a:lnTo>
                <a:lnTo>
                  <a:pt x="0" y="567857"/>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en-US" sz="504" dirty="0"/>
          </a:p>
        </p:txBody>
      </p:sp>
    </p:spTree>
    <p:extLst>
      <p:ext uri="{BB962C8B-B14F-4D97-AF65-F5344CB8AC3E}">
        <p14:creationId xmlns:p14="http://schemas.microsoft.com/office/powerpoint/2010/main" val="17029950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20"/>
          <p:cNvSpPr txBox="1"/>
          <p:nvPr/>
        </p:nvSpPr>
        <p:spPr>
          <a:xfrm>
            <a:off x="762000" y="838200"/>
            <a:ext cx="5200650" cy="334707"/>
          </a:xfrm>
          <a:prstGeom prst="rect">
            <a:avLst/>
          </a:prstGeom>
        </p:spPr>
        <p:txBody>
          <a:bodyPr wrap="square" lIns="0" tIns="0" rIns="0" bIns="0" rtlCol="0" anchor="t">
            <a:spAutoFit/>
          </a:bodyPr>
          <a:lstStyle/>
          <a:p>
            <a:pPr>
              <a:lnSpc>
                <a:spcPts val="2610"/>
              </a:lnSpc>
              <a:spcBef>
                <a:spcPct val="0"/>
              </a:spcBef>
            </a:pPr>
            <a:r>
              <a:rPr lang="en-US" sz="2200" dirty="0">
                <a:solidFill>
                  <a:srgbClr val="000000"/>
                </a:solidFill>
                <a:latin typeface="Poppins Bold"/>
              </a:rPr>
              <a:t>Patents &amp; Know How Technology</a:t>
            </a:r>
          </a:p>
        </p:txBody>
      </p:sp>
      <p:grpSp>
        <p:nvGrpSpPr>
          <p:cNvPr id="23" name="Group 23"/>
          <p:cNvGrpSpPr/>
          <p:nvPr/>
        </p:nvGrpSpPr>
        <p:grpSpPr>
          <a:xfrm rot="-10800000">
            <a:off x="258464" y="3829798"/>
            <a:ext cx="511772" cy="866016"/>
            <a:chOff x="0" y="0"/>
            <a:chExt cx="812800" cy="1375414"/>
          </a:xfrm>
        </p:grpSpPr>
        <p:sp>
          <p:nvSpPr>
            <p:cNvPr id="24" name="Freeform 24"/>
            <p:cNvSpPr/>
            <p:nvPr/>
          </p:nvSpPr>
          <p:spPr>
            <a:xfrm>
              <a:off x="0" y="0"/>
              <a:ext cx="812800" cy="1375414"/>
            </a:xfrm>
            <a:custGeom>
              <a:avLst/>
              <a:gdLst/>
              <a:ahLst/>
              <a:cxnLst/>
              <a:rect l="l" t="t" r="r" b="b"/>
              <a:pathLst>
                <a:path w="812800" h="1375414">
                  <a:moveTo>
                    <a:pt x="406400" y="0"/>
                  </a:moveTo>
                  <a:lnTo>
                    <a:pt x="812800" y="687707"/>
                  </a:lnTo>
                  <a:lnTo>
                    <a:pt x="406400" y="1375414"/>
                  </a:lnTo>
                  <a:lnTo>
                    <a:pt x="0" y="687707"/>
                  </a:lnTo>
                  <a:lnTo>
                    <a:pt x="406400" y="0"/>
                  </a:lnTo>
                  <a:close/>
                </a:path>
              </a:pathLst>
            </a:custGeom>
            <a:solidFill>
              <a:srgbClr val="0B58B2"/>
            </a:solidFill>
          </p:spPr>
          <p:txBody>
            <a:bodyPr/>
            <a:lstStyle/>
            <a:p>
              <a:endParaRPr lang="en-US" sz="504"/>
            </a:p>
          </p:txBody>
        </p:sp>
        <p:sp>
          <p:nvSpPr>
            <p:cNvPr id="25" name="TextBox 25"/>
            <p:cNvSpPr txBox="1"/>
            <p:nvPr/>
          </p:nvSpPr>
          <p:spPr>
            <a:xfrm>
              <a:off x="139700" y="101600"/>
              <a:ext cx="533400" cy="571500"/>
            </a:xfrm>
            <a:prstGeom prst="rect">
              <a:avLst/>
            </a:prstGeom>
          </p:spPr>
          <p:txBody>
            <a:bodyPr lIns="25400" tIns="25400" rIns="25400" bIns="25400" rtlCol="0" anchor="ctr"/>
            <a:lstStyle/>
            <a:p>
              <a:pPr algn="ctr">
                <a:lnSpc>
                  <a:spcPts val="1330"/>
                </a:lnSpc>
                <a:spcBef>
                  <a:spcPct val="0"/>
                </a:spcBef>
              </a:pPr>
              <a:endParaRPr sz="504"/>
            </a:p>
          </p:txBody>
        </p:sp>
      </p:grpSp>
      <p:sp>
        <p:nvSpPr>
          <p:cNvPr id="10" name="TextBox 9">
            <a:extLst>
              <a:ext uri="{FF2B5EF4-FFF2-40B4-BE49-F238E27FC236}">
                <a16:creationId xmlns:a16="http://schemas.microsoft.com/office/drawing/2014/main" id="{E558F2D8-7D11-04A8-D066-FF1B67469F96}"/>
              </a:ext>
            </a:extLst>
          </p:cNvPr>
          <p:cNvSpPr txBox="1"/>
          <p:nvPr/>
        </p:nvSpPr>
        <p:spPr>
          <a:xfrm>
            <a:off x="1371600" y="1600200"/>
            <a:ext cx="4572000" cy="2862322"/>
          </a:xfrm>
          <a:prstGeom prst="rect">
            <a:avLst/>
          </a:prstGeom>
          <a:noFill/>
        </p:spPr>
        <p:txBody>
          <a:bodyPr wrap="square">
            <a:spAutoFit/>
          </a:bodyPr>
          <a:lstStyle/>
          <a:p>
            <a:pPr marL="457200" indent="-457200">
              <a:buFont typeface="Arial" panose="020B0604020202020204" pitchFamily="34" charset="0"/>
              <a:buChar char="•"/>
            </a:pPr>
            <a:r>
              <a:rPr lang="en-US" altLang="zh-CN" sz="1800" dirty="0">
                <a:solidFill>
                  <a:schemeClr val="tx1">
                    <a:lumMod val="75000"/>
                    <a:lumOff val="25000"/>
                  </a:schemeClr>
                </a:solidFill>
                <a:latin typeface="Nunito" pitchFamily="2" charset="77"/>
                <a:cs typeface="Arial" panose="020B0604020202020204" pitchFamily="34" charset="0"/>
              </a:rPr>
              <a:t>Cathode material </a:t>
            </a:r>
          </a:p>
          <a:p>
            <a:pPr marL="457200" indent="-457200">
              <a:buFont typeface="Arial" panose="020B0604020202020204" pitchFamily="34" charset="0"/>
              <a:buChar char="•"/>
            </a:pPr>
            <a:r>
              <a:rPr lang="en-US" sz="1800" dirty="0">
                <a:solidFill>
                  <a:schemeClr val="tx1">
                    <a:lumMod val="75000"/>
                    <a:lumOff val="25000"/>
                  </a:schemeClr>
                </a:solidFill>
                <a:latin typeface="Nunito" pitchFamily="2" charset="77"/>
                <a:cs typeface="Arial" panose="020B0604020202020204" pitchFamily="34" charset="0"/>
                <a:sym typeface="+mn-ea"/>
              </a:rPr>
              <a:t>Anode</a:t>
            </a:r>
            <a:r>
              <a:rPr lang="en-US" altLang="zh-CN" sz="1800" dirty="0">
                <a:solidFill>
                  <a:schemeClr val="tx1">
                    <a:lumMod val="75000"/>
                    <a:lumOff val="25000"/>
                  </a:schemeClr>
                </a:solidFill>
                <a:latin typeface="Nunito" pitchFamily="2" charset="77"/>
                <a:cs typeface="Arial" panose="020B0604020202020204" pitchFamily="34" charset="0"/>
              </a:rPr>
              <a:t> material</a:t>
            </a:r>
          </a:p>
          <a:p>
            <a:pPr marL="457200" indent="-457200">
              <a:buFont typeface="Arial" panose="020B0604020202020204" pitchFamily="34" charset="0"/>
              <a:buChar char="•"/>
            </a:pPr>
            <a:r>
              <a:rPr lang="en-US" altLang="zh-CN" sz="1800" dirty="0">
                <a:solidFill>
                  <a:schemeClr val="tx1">
                    <a:lumMod val="75000"/>
                    <a:lumOff val="25000"/>
                  </a:schemeClr>
                </a:solidFill>
                <a:latin typeface="Nunito" pitchFamily="2" charset="77"/>
                <a:cs typeface="Arial" panose="020B0604020202020204" pitchFamily="34" charset="0"/>
              </a:rPr>
              <a:t>Diaphragm</a:t>
            </a:r>
          </a:p>
          <a:p>
            <a:pPr marL="457200" indent="-457200">
              <a:buFont typeface="Arial" panose="020B0604020202020204" pitchFamily="34" charset="0"/>
              <a:buChar char="•"/>
            </a:pPr>
            <a:r>
              <a:rPr lang="en-US" altLang="zh-CN" sz="1800" dirty="0">
                <a:solidFill>
                  <a:schemeClr val="tx1">
                    <a:lumMod val="75000"/>
                    <a:lumOff val="25000"/>
                  </a:schemeClr>
                </a:solidFill>
                <a:latin typeface="Nunito" pitchFamily="2" charset="77"/>
              </a:rPr>
              <a:t>Electrolyte</a:t>
            </a:r>
          </a:p>
          <a:p>
            <a:pPr marL="457200" indent="-457200">
              <a:buFont typeface="Arial" panose="020B0604020202020204" pitchFamily="34" charset="0"/>
              <a:buChar char="•"/>
            </a:pPr>
            <a:r>
              <a:rPr lang="en-US" altLang="zh-CN" sz="1800" dirty="0">
                <a:solidFill>
                  <a:schemeClr val="tx1">
                    <a:lumMod val="75000"/>
                    <a:lumOff val="25000"/>
                  </a:schemeClr>
                </a:solidFill>
                <a:latin typeface="Nunito" pitchFamily="2" charset="77"/>
              </a:rPr>
              <a:t>Battery Management System</a:t>
            </a:r>
          </a:p>
          <a:p>
            <a:pPr marL="457200" indent="-457200">
              <a:buFont typeface="Arial" panose="020B0604020202020204" pitchFamily="34" charset="0"/>
              <a:buChar char="•"/>
            </a:pPr>
            <a:endParaRPr lang="en-US" altLang="zh-CN" sz="1800" dirty="0">
              <a:solidFill>
                <a:schemeClr val="tx1">
                  <a:lumMod val="75000"/>
                  <a:lumOff val="25000"/>
                </a:schemeClr>
              </a:solidFill>
              <a:latin typeface="Nunito" pitchFamily="2" charset="77"/>
              <a:cs typeface="Arial" panose="020B0604020202020204" pitchFamily="34" charset="0"/>
              <a:sym typeface="+mn-ea"/>
            </a:endParaRPr>
          </a:p>
          <a:p>
            <a:pPr marL="457200" indent="-457200">
              <a:buFont typeface="Arial" panose="020B0604020202020204" pitchFamily="34" charset="0"/>
              <a:buChar char="•"/>
            </a:pPr>
            <a:r>
              <a:rPr lang="en-US" altLang="zh-CN" sz="1800" dirty="0">
                <a:solidFill>
                  <a:schemeClr val="tx1">
                    <a:lumMod val="75000"/>
                    <a:lumOff val="25000"/>
                  </a:schemeClr>
                </a:solidFill>
                <a:latin typeface="Nunito" pitchFamily="2" charset="77"/>
                <a:cs typeface="Arial" panose="020B0604020202020204" pitchFamily="34" charset="0"/>
                <a:sym typeface="+mn-ea"/>
              </a:rPr>
              <a:t>MEGA-SIB </a:t>
            </a:r>
            <a:r>
              <a:rPr lang="en-US" altLang="zh-CN" sz="1800" dirty="0">
                <a:solidFill>
                  <a:schemeClr val="tx1">
                    <a:lumMod val="75000"/>
                    <a:lumOff val="25000"/>
                  </a:schemeClr>
                </a:solidFill>
                <a:latin typeface="Nunito" pitchFamily="2" charset="77"/>
              </a:rPr>
              <a:t>Technology Patents</a:t>
            </a:r>
          </a:p>
          <a:p>
            <a:pPr marL="457200" indent="-457200">
              <a:buFont typeface="Arial" panose="020B0604020202020204" pitchFamily="34" charset="0"/>
              <a:buChar char="•"/>
            </a:pPr>
            <a:r>
              <a:rPr lang="en-US" altLang="zh-CN" sz="1800" dirty="0">
                <a:solidFill>
                  <a:schemeClr val="tx1">
                    <a:lumMod val="75000"/>
                    <a:lumOff val="25000"/>
                  </a:schemeClr>
                </a:solidFill>
                <a:latin typeface="Nunito" pitchFamily="2" charset="77"/>
                <a:cs typeface="Arial" panose="020B0604020202020204" pitchFamily="34" charset="0"/>
                <a:sym typeface="+mn-ea"/>
              </a:rPr>
              <a:t>MEGA-SIB </a:t>
            </a:r>
            <a:r>
              <a:rPr lang="en-US" altLang="zh-CN" sz="1800" dirty="0">
                <a:solidFill>
                  <a:schemeClr val="tx1">
                    <a:lumMod val="75000"/>
                    <a:lumOff val="25000"/>
                  </a:schemeClr>
                </a:solidFill>
                <a:latin typeface="Nunito" pitchFamily="2" charset="77"/>
              </a:rPr>
              <a:t>Utility Patents</a:t>
            </a:r>
          </a:p>
          <a:p>
            <a:pPr marL="0" indent="0">
              <a:buNone/>
            </a:pPr>
            <a:endParaRPr lang="zh-CN" altLang="en-US" sz="1800" dirty="0">
              <a:solidFill>
                <a:schemeClr val="tx1">
                  <a:lumMod val="75000"/>
                  <a:lumOff val="25000"/>
                </a:schemeClr>
              </a:solidFill>
              <a:latin typeface="Nunito" pitchFamily="2" charset="77"/>
            </a:endParaRPr>
          </a:p>
          <a:p>
            <a:pPr marL="0" indent="0">
              <a:buNone/>
            </a:pPr>
            <a:endParaRPr lang="zh-CN" altLang="en-US" sz="1800" dirty="0">
              <a:solidFill>
                <a:schemeClr val="tx1">
                  <a:lumMod val="75000"/>
                  <a:lumOff val="25000"/>
                </a:schemeClr>
              </a:solidFill>
              <a:latin typeface="Nunito" pitchFamily="2" charset="77"/>
            </a:endParaRPr>
          </a:p>
        </p:txBody>
      </p:sp>
      <p:grpSp>
        <p:nvGrpSpPr>
          <p:cNvPr id="11" name="Group 2">
            <a:extLst>
              <a:ext uri="{FF2B5EF4-FFF2-40B4-BE49-F238E27FC236}">
                <a16:creationId xmlns:a16="http://schemas.microsoft.com/office/drawing/2014/main" id="{C88B4B7A-192C-0361-3077-EEE1EEE18106}"/>
              </a:ext>
            </a:extLst>
          </p:cNvPr>
          <p:cNvGrpSpPr/>
          <p:nvPr/>
        </p:nvGrpSpPr>
        <p:grpSpPr>
          <a:xfrm>
            <a:off x="0" y="6172199"/>
            <a:ext cx="9144000" cy="685801"/>
            <a:chOff x="0" y="0"/>
            <a:chExt cx="4816593" cy="263407"/>
          </a:xfrm>
        </p:grpSpPr>
        <p:sp>
          <p:nvSpPr>
            <p:cNvPr id="12" name="Freeform 3">
              <a:extLst>
                <a:ext uri="{FF2B5EF4-FFF2-40B4-BE49-F238E27FC236}">
                  <a16:creationId xmlns:a16="http://schemas.microsoft.com/office/drawing/2014/main" id="{18840954-7C58-7033-A8B4-CFF5AAE39EFD}"/>
                </a:ext>
              </a:extLst>
            </p:cNvPr>
            <p:cNvSpPr/>
            <p:nvPr/>
          </p:nvSpPr>
          <p:spPr>
            <a:xfrm>
              <a:off x="0" y="0"/>
              <a:ext cx="4816592" cy="263407"/>
            </a:xfrm>
            <a:custGeom>
              <a:avLst/>
              <a:gdLst/>
              <a:ahLst/>
              <a:cxnLst/>
              <a:rect l="l" t="t" r="r" b="b"/>
              <a:pathLst>
                <a:path w="4816592" h="263407">
                  <a:moveTo>
                    <a:pt x="0" y="0"/>
                  </a:moveTo>
                  <a:lnTo>
                    <a:pt x="4816592" y="0"/>
                  </a:lnTo>
                  <a:lnTo>
                    <a:pt x="4816592" y="263407"/>
                  </a:lnTo>
                  <a:lnTo>
                    <a:pt x="0" y="263407"/>
                  </a:lnTo>
                  <a:close/>
                </a:path>
              </a:pathLst>
            </a:custGeom>
            <a:solidFill>
              <a:srgbClr val="F2F1F2"/>
            </a:solidFill>
          </p:spPr>
          <p:txBody>
            <a:bodyPr/>
            <a:lstStyle/>
            <a:p>
              <a:endParaRPr lang="en-US" sz="504"/>
            </a:p>
          </p:txBody>
        </p:sp>
        <p:sp>
          <p:nvSpPr>
            <p:cNvPr id="13" name="TextBox 4">
              <a:extLst>
                <a:ext uri="{FF2B5EF4-FFF2-40B4-BE49-F238E27FC236}">
                  <a16:creationId xmlns:a16="http://schemas.microsoft.com/office/drawing/2014/main" id="{5B4647D8-D1E6-237B-E799-793D87A3DC08}"/>
                </a:ext>
              </a:extLst>
            </p:cNvPr>
            <p:cNvSpPr txBox="1"/>
            <p:nvPr/>
          </p:nvSpPr>
          <p:spPr>
            <a:xfrm>
              <a:off x="0" y="-38100"/>
              <a:ext cx="812800" cy="850900"/>
            </a:xfrm>
            <a:prstGeom prst="rect">
              <a:avLst/>
            </a:prstGeom>
          </p:spPr>
          <p:txBody>
            <a:bodyPr lIns="25400" tIns="25400" rIns="25400" bIns="25400" rtlCol="0" anchor="ctr"/>
            <a:lstStyle/>
            <a:p>
              <a:pPr>
                <a:lnSpc>
                  <a:spcPts val="1330"/>
                </a:lnSpc>
              </a:pPr>
              <a:endParaRPr sz="504"/>
            </a:p>
          </p:txBody>
        </p:sp>
      </p:grpSp>
      <p:pic>
        <p:nvPicPr>
          <p:cNvPr id="16" name="Picture 15" descr="A blue diamond on a black background&#10;&#10;Description automatically generated">
            <a:extLst>
              <a:ext uri="{FF2B5EF4-FFF2-40B4-BE49-F238E27FC236}">
                <a16:creationId xmlns:a16="http://schemas.microsoft.com/office/drawing/2014/main" id="{B0E72D0D-C064-AA85-7BCC-FAD7DDD5379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19274" y="881313"/>
            <a:ext cx="2324727" cy="4605087"/>
          </a:xfrm>
          <a:prstGeom prst="rect">
            <a:avLst/>
          </a:prstGeom>
        </p:spPr>
      </p:pic>
      <p:sp>
        <p:nvSpPr>
          <p:cNvPr id="2" name="TextBox 1">
            <a:extLst>
              <a:ext uri="{FF2B5EF4-FFF2-40B4-BE49-F238E27FC236}">
                <a16:creationId xmlns:a16="http://schemas.microsoft.com/office/drawing/2014/main" id="{9EF297D1-B2F8-C42F-19DF-56ECBFF07A94}"/>
              </a:ext>
            </a:extLst>
          </p:cNvPr>
          <p:cNvSpPr txBox="1"/>
          <p:nvPr/>
        </p:nvSpPr>
        <p:spPr>
          <a:xfrm>
            <a:off x="8610600" y="6400800"/>
            <a:ext cx="533400" cy="307777"/>
          </a:xfrm>
          <a:prstGeom prst="rect">
            <a:avLst/>
          </a:prstGeom>
          <a:noFill/>
        </p:spPr>
        <p:txBody>
          <a:bodyPr wrap="square" rtlCol="0">
            <a:spAutoFit/>
          </a:bodyPr>
          <a:lstStyle/>
          <a:p>
            <a:fld id="{D32CD72E-A3AC-6C42-B310-42A3D9F030FC}" type="slidenum">
              <a:rPr lang="en-US" sz="1400" b="1" smtClean="0">
                <a:latin typeface="Nunito" pitchFamily="2" charset="77"/>
              </a:rPr>
              <a:t>24</a:t>
            </a:fld>
            <a:endParaRPr lang="en-US" sz="1400" b="1" dirty="0">
              <a:latin typeface="Nunito" pitchFamily="2" charset="77"/>
            </a:endParaRPr>
          </a:p>
        </p:txBody>
      </p:sp>
      <p:sp>
        <p:nvSpPr>
          <p:cNvPr id="3" name="Freeform 6">
            <a:extLst>
              <a:ext uri="{FF2B5EF4-FFF2-40B4-BE49-F238E27FC236}">
                <a16:creationId xmlns:a16="http://schemas.microsoft.com/office/drawing/2014/main" id="{F8F5C524-B202-605A-214B-9DEEC718A561}"/>
              </a:ext>
            </a:extLst>
          </p:cNvPr>
          <p:cNvSpPr>
            <a:spLocks noChangeAspect="1"/>
          </p:cNvSpPr>
          <p:nvPr/>
        </p:nvSpPr>
        <p:spPr>
          <a:xfrm>
            <a:off x="6906115" y="6345471"/>
            <a:ext cx="1552085" cy="360129"/>
          </a:xfrm>
          <a:custGeom>
            <a:avLst/>
            <a:gdLst/>
            <a:ahLst/>
            <a:cxnLst/>
            <a:rect l="l" t="t" r="r" b="b"/>
            <a:pathLst>
              <a:path w="2447355" h="567858">
                <a:moveTo>
                  <a:pt x="0" y="0"/>
                </a:moveTo>
                <a:lnTo>
                  <a:pt x="2447355" y="0"/>
                </a:lnTo>
                <a:lnTo>
                  <a:pt x="2447355" y="567857"/>
                </a:lnTo>
                <a:lnTo>
                  <a:pt x="0" y="567857"/>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en-US" sz="504"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144000" cy="6172200"/>
            <a:chOff x="0" y="0"/>
            <a:chExt cx="4816593" cy="2523840"/>
          </a:xfrm>
        </p:grpSpPr>
        <p:sp>
          <p:nvSpPr>
            <p:cNvPr id="3" name="Freeform 3"/>
            <p:cNvSpPr/>
            <p:nvPr/>
          </p:nvSpPr>
          <p:spPr>
            <a:xfrm>
              <a:off x="0" y="0"/>
              <a:ext cx="4816592" cy="2523840"/>
            </a:xfrm>
            <a:custGeom>
              <a:avLst/>
              <a:gdLst/>
              <a:ahLst/>
              <a:cxnLst/>
              <a:rect l="l" t="t" r="r" b="b"/>
              <a:pathLst>
                <a:path w="4816592" h="2523840">
                  <a:moveTo>
                    <a:pt x="0" y="0"/>
                  </a:moveTo>
                  <a:lnTo>
                    <a:pt x="4816592" y="0"/>
                  </a:lnTo>
                  <a:lnTo>
                    <a:pt x="4816592" y="2523840"/>
                  </a:lnTo>
                  <a:lnTo>
                    <a:pt x="0" y="2523840"/>
                  </a:lnTo>
                  <a:close/>
                </a:path>
              </a:pathLst>
            </a:custGeom>
            <a:solidFill>
              <a:srgbClr val="203965"/>
            </a:solidFill>
          </p:spPr>
          <p:txBody>
            <a:bodyPr/>
            <a:lstStyle/>
            <a:p>
              <a:endParaRPr lang="en-US" sz="504"/>
            </a:p>
          </p:txBody>
        </p:sp>
        <p:sp>
          <p:nvSpPr>
            <p:cNvPr id="4" name="TextBox 4"/>
            <p:cNvSpPr txBox="1"/>
            <p:nvPr/>
          </p:nvSpPr>
          <p:spPr>
            <a:xfrm>
              <a:off x="0" y="-38100"/>
              <a:ext cx="812800" cy="850900"/>
            </a:xfrm>
            <a:prstGeom prst="rect">
              <a:avLst/>
            </a:prstGeom>
          </p:spPr>
          <p:txBody>
            <a:bodyPr lIns="25400" tIns="25400" rIns="25400" bIns="25400" rtlCol="0" anchor="ctr"/>
            <a:lstStyle/>
            <a:p>
              <a:pPr algn="ctr">
                <a:lnSpc>
                  <a:spcPts val="1330"/>
                </a:lnSpc>
              </a:pPr>
              <a:endParaRPr sz="504"/>
            </a:p>
          </p:txBody>
        </p:sp>
      </p:grpSp>
      <p:sp>
        <p:nvSpPr>
          <p:cNvPr id="5" name="TextBox 5"/>
          <p:cNvSpPr txBox="1"/>
          <p:nvPr/>
        </p:nvSpPr>
        <p:spPr>
          <a:xfrm>
            <a:off x="4768423" y="3925621"/>
            <a:ext cx="4190087" cy="439223"/>
          </a:xfrm>
          <a:prstGeom prst="rect">
            <a:avLst/>
          </a:prstGeom>
        </p:spPr>
        <p:txBody>
          <a:bodyPr lIns="0" tIns="0" rIns="0" bIns="0" rtlCol="0" anchor="t">
            <a:spAutoFit/>
          </a:bodyPr>
          <a:lstStyle/>
          <a:p>
            <a:pPr>
              <a:lnSpc>
                <a:spcPts val="1740"/>
              </a:lnSpc>
              <a:spcBef>
                <a:spcPct val="0"/>
              </a:spcBef>
            </a:pPr>
            <a:r>
              <a:rPr lang="en-US" sz="1500">
                <a:solidFill>
                  <a:srgbClr val="F2F1F2"/>
                </a:solidFill>
                <a:latin typeface="Poppins Bold"/>
              </a:rPr>
              <a:t>For more information please contact:  Info@PowerAheadGroup.com</a:t>
            </a:r>
          </a:p>
        </p:txBody>
      </p:sp>
      <p:sp>
        <p:nvSpPr>
          <p:cNvPr id="6" name="TextBox 6"/>
          <p:cNvSpPr txBox="1"/>
          <p:nvPr/>
        </p:nvSpPr>
        <p:spPr>
          <a:xfrm>
            <a:off x="1188664" y="2791562"/>
            <a:ext cx="2945391" cy="336631"/>
          </a:xfrm>
          <a:prstGeom prst="rect">
            <a:avLst/>
          </a:prstGeom>
        </p:spPr>
        <p:txBody>
          <a:bodyPr lIns="0" tIns="0" rIns="0" bIns="0" rtlCol="0" anchor="t">
            <a:spAutoFit/>
          </a:bodyPr>
          <a:lstStyle/>
          <a:p>
            <a:pPr>
              <a:lnSpc>
                <a:spcPts val="2610"/>
              </a:lnSpc>
              <a:spcBef>
                <a:spcPct val="0"/>
              </a:spcBef>
            </a:pPr>
            <a:r>
              <a:rPr lang="en-US" sz="2250">
                <a:solidFill>
                  <a:srgbClr val="F2F1F2"/>
                </a:solidFill>
                <a:latin typeface="Poppins Bold"/>
              </a:rPr>
              <a:t>Thank You</a:t>
            </a:r>
          </a:p>
        </p:txBody>
      </p:sp>
      <p:sp>
        <p:nvSpPr>
          <p:cNvPr id="7" name="AutoShape 7"/>
          <p:cNvSpPr/>
          <p:nvPr/>
        </p:nvSpPr>
        <p:spPr>
          <a:xfrm flipH="1" flipV="1">
            <a:off x="4124530" y="1947128"/>
            <a:ext cx="0" cy="2057486"/>
          </a:xfrm>
          <a:prstGeom prst="line">
            <a:avLst/>
          </a:prstGeom>
          <a:ln w="38100" cap="flat">
            <a:solidFill>
              <a:srgbClr val="FFFFFF"/>
            </a:solidFill>
            <a:prstDash val="solid"/>
            <a:headEnd type="none" w="sm" len="sm"/>
            <a:tailEnd type="none" w="sm" len="sm"/>
          </a:ln>
        </p:spPr>
        <p:txBody>
          <a:bodyPr/>
          <a:lstStyle/>
          <a:p>
            <a:endParaRPr lang="en-US" sz="504"/>
          </a:p>
        </p:txBody>
      </p:sp>
      <p:sp>
        <p:nvSpPr>
          <p:cNvPr id="8" name="TextBox 8"/>
          <p:cNvSpPr txBox="1"/>
          <p:nvPr/>
        </p:nvSpPr>
        <p:spPr>
          <a:xfrm>
            <a:off x="4768423" y="2451519"/>
            <a:ext cx="2945391" cy="336631"/>
          </a:xfrm>
          <a:prstGeom prst="rect">
            <a:avLst/>
          </a:prstGeom>
        </p:spPr>
        <p:txBody>
          <a:bodyPr lIns="0" tIns="0" rIns="0" bIns="0" rtlCol="0" anchor="t">
            <a:spAutoFit/>
          </a:bodyPr>
          <a:lstStyle/>
          <a:p>
            <a:pPr>
              <a:lnSpc>
                <a:spcPts val="2610"/>
              </a:lnSpc>
              <a:spcBef>
                <a:spcPct val="0"/>
              </a:spcBef>
            </a:pPr>
            <a:r>
              <a:rPr lang="en-US" sz="2250">
                <a:solidFill>
                  <a:srgbClr val="F2F1F2"/>
                </a:solidFill>
                <a:latin typeface="Poppins Bold"/>
              </a:rPr>
              <a:t>Power Ahead Group</a:t>
            </a:r>
          </a:p>
        </p:txBody>
      </p:sp>
      <p:sp>
        <p:nvSpPr>
          <p:cNvPr id="9" name="TextBox 9"/>
          <p:cNvSpPr txBox="1"/>
          <p:nvPr/>
        </p:nvSpPr>
        <p:spPr>
          <a:xfrm>
            <a:off x="3896251" y="2847442"/>
            <a:ext cx="4689736" cy="307777"/>
          </a:xfrm>
          <a:prstGeom prst="rect">
            <a:avLst/>
          </a:prstGeom>
        </p:spPr>
        <p:txBody>
          <a:bodyPr lIns="0" tIns="0" rIns="0" bIns="0" rtlCol="0" anchor="t">
            <a:spAutoFit/>
          </a:bodyPr>
          <a:lstStyle/>
          <a:p>
            <a:pPr algn="ctr">
              <a:lnSpc>
                <a:spcPts val="2450"/>
              </a:lnSpc>
              <a:spcBef>
                <a:spcPct val="0"/>
              </a:spcBef>
            </a:pPr>
            <a:r>
              <a:rPr lang="en-US" sz="1750">
                <a:solidFill>
                  <a:srgbClr val="F2F1F2"/>
                </a:solidFill>
                <a:latin typeface="Nunito"/>
              </a:rPr>
              <a:t>www.PowerAheadGroup.com</a:t>
            </a:r>
          </a:p>
        </p:txBody>
      </p:sp>
      <p:grpSp>
        <p:nvGrpSpPr>
          <p:cNvPr id="16" name="Group 2">
            <a:extLst>
              <a:ext uri="{FF2B5EF4-FFF2-40B4-BE49-F238E27FC236}">
                <a16:creationId xmlns:a16="http://schemas.microsoft.com/office/drawing/2014/main" id="{FBF4BA30-71F8-EB62-7D0B-FFF5A35178A0}"/>
              </a:ext>
            </a:extLst>
          </p:cNvPr>
          <p:cNvGrpSpPr/>
          <p:nvPr/>
        </p:nvGrpSpPr>
        <p:grpSpPr>
          <a:xfrm>
            <a:off x="0" y="6172199"/>
            <a:ext cx="9144000" cy="685801"/>
            <a:chOff x="0" y="0"/>
            <a:chExt cx="4816593" cy="263407"/>
          </a:xfrm>
        </p:grpSpPr>
        <p:sp>
          <p:nvSpPr>
            <p:cNvPr id="17" name="Freeform 3">
              <a:extLst>
                <a:ext uri="{FF2B5EF4-FFF2-40B4-BE49-F238E27FC236}">
                  <a16:creationId xmlns:a16="http://schemas.microsoft.com/office/drawing/2014/main" id="{A8CEAA84-296F-07D1-7B05-E7EFAEE3943B}"/>
                </a:ext>
              </a:extLst>
            </p:cNvPr>
            <p:cNvSpPr/>
            <p:nvPr/>
          </p:nvSpPr>
          <p:spPr>
            <a:xfrm>
              <a:off x="0" y="0"/>
              <a:ext cx="4816592" cy="263407"/>
            </a:xfrm>
            <a:custGeom>
              <a:avLst/>
              <a:gdLst/>
              <a:ahLst/>
              <a:cxnLst/>
              <a:rect l="l" t="t" r="r" b="b"/>
              <a:pathLst>
                <a:path w="4816592" h="263407">
                  <a:moveTo>
                    <a:pt x="0" y="0"/>
                  </a:moveTo>
                  <a:lnTo>
                    <a:pt x="4816592" y="0"/>
                  </a:lnTo>
                  <a:lnTo>
                    <a:pt x="4816592" y="263407"/>
                  </a:lnTo>
                  <a:lnTo>
                    <a:pt x="0" y="263407"/>
                  </a:lnTo>
                  <a:close/>
                </a:path>
              </a:pathLst>
            </a:custGeom>
            <a:solidFill>
              <a:srgbClr val="F2F1F2"/>
            </a:solidFill>
          </p:spPr>
          <p:txBody>
            <a:bodyPr/>
            <a:lstStyle/>
            <a:p>
              <a:endParaRPr lang="en-US" sz="504"/>
            </a:p>
          </p:txBody>
        </p:sp>
        <p:sp>
          <p:nvSpPr>
            <p:cNvPr id="18" name="TextBox 4">
              <a:extLst>
                <a:ext uri="{FF2B5EF4-FFF2-40B4-BE49-F238E27FC236}">
                  <a16:creationId xmlns:a16="http://schemas.microsoft.com/office/drawing/2014/main" id="{BBD8922A-989B-ED5A-FAF2-46D2591C4175}"/>
                </a:ext>
              </a:extLst>
            </p:cNvPr>
            <p:cNvSpPr txBox="1"/>
            <p:nvPr/>
          </p:nvSpPr>
          <p:spPr>
            <a:xfrm>
              <a:off x="0" y="-38100"/>
              <a:ext cx="812800" cy="850900"/>
            </a:xfrm>
            <a:prstGeom prst="rect">
              <a:avLst/>
            </a:prstGeom>
          </p:spPr>
          <p:txBody>
            <a:bodyPr lIns="25400" tIns="25400" rIns="25400" bIns="25400" rtlCol="0" anchor="ctr"/>
            <a:lstStyle/>
            <a:p>
              <a:pPr>
                <a:lnSpc>
                  <a:spcPts val="1330"/>
                </a:lnSpc>
              </a:pPr>
              <a:endParaRPr sz="504"/>
            </a:p>
          </p:txBody>
        </p:sp>
      </p:grpSp>
      <p:sp>
        <p:nvSpPr>
          <p:cNvPr id="11" name="TextBox 10">
            <a:extLst>
              <a:ext uri="{FF2B5EF4-FFF2-40B4-BE49-F238E27FC236}">
                <a16:creationId xmlns:a16="http://schemas.microsoft.com/office/drawing/2014/main" id="{030952C3-31D5-B8A3-8188-C57AF7E3E7DF}"/>
              </a:ext>
            </a:extLst>
          </p:cNvPr>
          <p:cNvSpPr txBox="1"/>
          <p:nvPr/>
        </p:nvSpPr>
        <p:spPr>
          <a:xfrm>
            <a:off x="8610600" y="6400800"/>
            <a:ext cx="533400" cy="307777"/>
          </a:xfrm>
          <a:prstGeom prst="rect">
            <a:avLst/>
          </a:prstGeom>
          <a:noFill/>
        </p:spPr>
        <p:txBody>
          <a:bodyPr wrap="square" rtlCol="0">
            <a:spAutoFit/>
          </a:bodyPr>
          <a:lstStyle/>
          <a:p>
            <a:fld id="{D32CD72E-A3AC-6C42-B310-42A3D9F030FC}" type="slidenum">
              <a:rPr lang="en-US" sz="1400" b="1" smtClean="0">
                <a:latin typeface="Nunito" pitchFamily="2" charset="77"/>
              </a:rPr>
              <a:t>25</a:t>
            </a:fld>
            <a:endParaRPr lang="en-US" sz="1400" b="1" dirty="0">
              <a:latin typeface="Nunito" pitchFamily="2" charset="77"/>
            </a:endParaRPr>
          </a:p>
        </p:txBody>
      </p:sp>
      <p:sp>
        <p:nvSpPr>
          <p:cNvPr id="12" name="Freeform 6">
            <a:extLst>
              <a:ext uri="{FF2B5EF4-FFF2-40B4-BE49-F238E27FC236}">
                <a16:creationId xmlns:a16="http://schemas.microsoft.com/office/drawing/2014/main" id="{76D6B3A4-1D83-620B-0752-36102C285ED2}"/>
              </a:ext>
            </a:extLst>
          </p:cNvPr>
          <p:cNvSpPr>
            <a:spLocks noChangeAspect="1"/>
          </p:cNvSpPr>
          <p:nvPr/>
        </p:nvSpPr>
        <p:spPr>
          <a:xfrm>
            <a:off x="6906115" y="6345471"/>
            <a:ext cx="1552085" cy="360129"/>
          </a:xfrm>
          <a:custGeom>
            <a:avLst/>
            <a:gdLst/>
            <a:ahLst/>
            <a:cxnLst/>
            <a:rect l="l" t="t" r="r" b="b"/>
            <a:pathLst>
              <a:path w="2447355" h="567858">
                <a:moveTo>
                  <a:pt x="0" y="0"/>
                </a:moveTo>
                <a:lnTo>
                  <a:pt x="2447355" y="0"/>
                </a:lnTo>
                <a:lnTo>
                  <a:pt x="2447355" y="567857"/>
                </a:lnTo>
                <a:lnTo>
                  <a:pt x="0" y="567857"/>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en-US" sz="504"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514350" y="1885621"/>
            <a:ext cx="8134765" cy="3000878"/>
            <a:chOff x="0" y="0"/>
            <a:chExt cx="4284979" cy="1580709"/>
          </a:xfrm>
        </p:grpSpPr>
        <p:sp>
          <p:nvSpPr>
            <p:cNvPr id="8" name="Freeform 8"/>
            <p:cNvSpPr/>
            <p:nvPr/>
          </p:nvSpPr>
          <p:spPr>
            <a:xfrm>
              <a:off x="0" y="0"/>
              <a:ext cx="4284979" cy="1580709"/>
            </a:xfrm>
            <a:custGeom>
              <a:avLst/>
              <a:gdLst/>
              <a:ahLst/>
              <a:cxnLst/>
              <a:rect l="l" t="t" r="r" b="b"/>
              <a:pathLst>
                <a:path w="4284979" h="1580709">
                  <a:moveTo>
                    <a:pt x="0" y="0"/>
                  </a:moveTo>
                  <a:lnTo>
                    <a:pt x="4284979" y="0"/>
                  </a:lnTo>
                  <a:lnTo>
                    <a:pt x="4284979" y="1580709"/>
                  </a:lnTo>
                  <a:lnTo>
                    <a:pt x="0" y="1580709"/>
                  </a:lnTo>
                  <a:close/>
                </a:path>
              </a:pathLst>
            </a:custGeom>
            <a:solidFill>
              <a:srgbClr val="FFFFFF"/>
            </a:solidFill>
            <a:ln cap="sq">
              <a:noFill/>
              <a:prstDash val="solid"/>
              <a:miter/>
            </a:ln>
          </p:spPr>
          <p:txBody>
            <a:bodyPr/>
            <a:lstStyle/>
            <a:p>
              <a:endParaRPr lang="en-US" sz="504"/>
            </a:p>
          </p:txBody>
        </p:sp>
        <p:sp>
          <p:nvSpPr>
            <p:cNvPr id="9" name="TextBox 9"/>
            <p:cNvSpPr txBox="1"/>
            <p:nvPr/>
          </p:nvSpPr>
          <p:spPr>
            <a:xfrm>
              <a:off x="0" y="-38100"/>
              <a:ext cx="812800" cy="850900"/>
            </a:xfrm>
            <a:prstGeom prst="rect">
              <a:avLst/>
            </a:prstGeom>
          </p:spPr>
          <p:txBody>
            <a:bodyPr lIns="25400" tIns="25400" rIns="25400" bIns="25400" rtlCol="0" anchor="ctr"/>
            <a:lstStyle/>
            <a:p>
              <a:pPr algn="ctr">
                <a:lnSpc>
                  <a:spcPts val="1330"/>
                </a:lnSpc>
              </a:pPr>
              <a:endParaRPr sz="504"/>
            </a:p>
          </p:txBody>
        </p:sp>
      </p:grpSp>
      <p:sp>
        <p:nvSpPr>
          <p:cNvPr id="12" name="TextBox 12"/>
          <p:cNvSpPr txBox="1"/>
          <p:nvPr/>
        </p:nvSpPr>
        <p:spPr>
          <a:xfrm>
            <a:off x="1676400" y="1600200"/>
            <a:ext cx="6687094" cy="4185761"/>
          </a:xfrm>
          <a:prstGeom prst="rect">
            <a:avLst/>
          </a:prstGeom>
        </p:spPr>
        <p:txBody>
          <a:bodyPr lIns="0" tIns="0" rIns="0" bIns="0" rtlCol="0" anchor="t">
            <a:spAutoFit/>
          </a:bodyPr>
          <a:lstStyle/>
          <a:p>
            <a:pPr marL="285750" indent="-285750">
              <a:buFont typeface="Arial" panose="020B0604020202020204" pitchFamily="34" charset="0"/>
              <a:buChar char="•"/>
            </a:pPr>
            <a:r>
              <a:rPr lang="en-US" altLang="zh-CN" sz="1600" kern="100" dirty="0">
                <a:solidFill>
                  <a:schemeClr val="tx1">
                    <a:lumMod val="75000"/>
                    <a:lumOff val="25000"/>
                  </a:schemeClr>
                </a:solidFill>
                <a:effectLst/>
                <a:latin typeface="Nunito" pitchFamily="2" charset="77"/>
                <a:ea typeface="等线" panose="02010600030101010101" pitchFamily="2" charset="-122"/>
                <a:cs typeface="Times New Roman" panose="02020603050405020304" pitchFamily="18" charset="0"/>
              </a:rPr>
              <a:t>Taking only 7 months from breaking ground to completion, Tesla's Shanghai Energy Storage Megapack Factory has already begun trial production of its Megapack commercial energy storage battery system.</a:t>
            </a:r>
          </a:p>
          <a:p>
            <a:pPr marL="285750" indent="-285750">
              <a:buFont typeface="Arial" panose="020B0604020202020204" pitchFamily="34" charset="0"/>
              <a:buChar char="•"/>
            </a:pPr>
            <a:endParaRPr lang="en-US" altLang="zh-CN" sz="1600" kern="100" dirty="0">
              <a:solidFill>
                <a:schemeClr val="tx1">
                  <a:lumMod val="75000"/>
                  <a:lumOff val="25000"/>
                </a:schemeClr>
              </a:solidFill>
              <a:latin typeface="Nunito" pitchFamily="2" charset="77"/>
              <a:ea typeface="等线" panose="02010600030101010101" pitchFamily="2" charset="-122"/>
              <a:cs typeface="Times New Roman" panose="02020603050405020304" pitchFamily="18" charset="0"/>
            </a:endParaRPr>
          </a:p>
          <a:p>
            <a:pPr marL="285750" indent="-285750">
              <a:buFont typeface="Arial" panose="020B0604020202020204" pitchFamily="34" charset="0"/>
              <a:buChar char="•"/>
            </a:pPr>
            <a:r>
              <a:rPr lang="en-US" altLang="zh-CN" sz="1600" kern="100" dirty="0">
                <a:solidFill>
                  <a:schemeClr val="tx1">
                    <a:lumMod val="75000"/>
                    <a:lumOff val="25000"/>
                  </a:schemeClr>
                </a:solidFill>
                <a:effectLst/>
                <a:latin typeface="Nunito" pitchFamily="2" charset="77"/>
                <a:ea typeface="等线" panose="02010600030101010101" pitchFamily="2" charset="-122"/>
                <a:cs typeface="Times New Roman" panose="02020603050405020304" pitchFamily="18" charset="0"/>
              </a:rPr>
              <a:t>Megapack is recognized as the world's largest electrochemical energy storage equipment to date.  </a:t>
            </a:r>
          </a:p>
          <a:p>
            <a:pPr marL="285750" indent="-285750">
              <a:buFont typeface="Arial" panose="020B0604020202020204" pitchFamily="34" charset="0"/>
              <a:buChar char="•"/>
            </a:pPr>
            <a:endParaRPr lang="en-US" altLang="zh-CN" sz="1600" kern="100" dirty="0">
              <a:solidFill>
                <a:schemeClr val="tx1">
                  <a:lumMod val="75000"/>
                  <a:lumOff val="25000"/>
                </a:schemeClr>
              </a:solidFill>
              <a:effectLst/>
              <a:latin typeface="Nunito" pitchFamily="2" charset="77"/>
              <a:ea typeface="等线" panose="02010600030101010101" pitchFamily="2" charset="-122"/>
              <a:cs typeface="Times New Roman" panose="02020603050405020304" pitchFamily="18" charset="0"/>
            </a:endParaRPr>
          </a:p>
          <a:p>
            <a:pPr marL="285750" indent="-285750">
              <a:buFont typeface="Arial" panose="020B0604020202020204" pitchFamily="34" charset="0"/>
              <a:buChar char="•"/>
            </a:pPr>
            <a:r>
              <a:rPr lang="en-US" altLang="zh-CN" sz="1600" kern="100" dirty="0">
                <a:solidFill>
                  <a:schemeClr val="tx1">
                    <a:lumMod val="75000"/>
                    <a:lumOff val="25000"/>
                  </a:schemeClr>
                </a:solidFill>
                <a:effectLst/>
                <a:latin typeface="Nunito" pitchFamily="2" charset="77"/>
                <a:ea typeface="等线" panose="02010600030101010101" pitchFamily="2" charset="-122"/>
                <a:cs typeface="Times New Roman" panose="02020603050405020304" pitchFamily="18" charset="0"/>
              </a:rPr>
              <a:t>It is reported that each Megapack unit can store more than 3.9MWh of energy – enough to meet the one-hour electricity demand of 3,600 families</a:t>
            </a:r>
            <a:r>
              <a:rPr lang="en-US" altLang="zh-CN" sz="1600" kern="100" dirty="0">
                <a:solidFill>
                  <a:schemeClr val="tx1">
                    <a:lumMod val="75000"/>
                    <a:lumOff val="25000"/>
                  </a:schemeClr>
                </a:solidFill>
                <a:latin typeface="Nunito" pitchFamily="2" charset="77"/>
                <a:ea typeface="等线" panose="02010600030101010101" pitchFamily="2" charset="-122"/>
                <a:cs typeface="Times New Roman" panose="02020603050405020304" pitchFamily="18" charset="0"/>
              </a:rPr>
              <a:t>. </a:t>
            </a:r>
          </a:p>
          <a:p>
            <a:endParaRPr lang="en-US" altLang="zh-CN" sz="1600" kern="100" dirty="0">
              <a:solidFill>
                <a:schemeClr val="tx1">
                  <a:lumMod val="75000"/>
                  <a:lumOff val="25000"/>
                </a:schemeClr>
              </a:solidFill>
              <a:latin typeface="Nunito" pitchFamily="2" charset="77"/>
              <a:ea typeface="等线" panose="02010600030101010101" pitchFamily="2" charset="-122"/>
              <a:cs typeface="Times New Roman" panose="02020603050405020304" pitchFamily="18" charset="0"/>
            </a:endParaRPr>
          </a:p>
          <a:p>
            <a:pPr marL="285750" indent="-285750">
              <a:buFont typeface="Arial" panose="020B0604020202020204" pitchFamily="34" charset="0"/>
              <a:buChar char="•"/>
            </a:pPr>
            <a:r>
              <a:rPr lang="en-US" altLang="zh-CN" sz="1600" kern="100" dirty="0">
                <a:solidFill>
                  <a:schemeClr val="tx1">
                    <a:lumMod val="75000"/>
                    <a:lumOff val="25000"/>
                  </a:schemeClr>
                </a:solidFill>
                <a:effectLst/>
                <a:latin typeface="Nunito" pitchFamily="2" charset="77"/>
                <a:ea typeface="等线" panose="02010600030101010101" pitchFamily="2" charset="-122"/>
                <a:cs typeface="Times New Roman" panose="02020603050405020304" pitchFamily="18" charset="0"/>
              </a:rPr>
              <a:t>Tesla's Shanghai energy storage plant plans to produce 10,000 Megapacks annually, with an energy storage scale of nearly 40 GWh to supply the global market.</a:t>
            </a:r>
          </a:p>
          <a:p>
            <a:endParaRPr lang="en-US" altLang="zh-CN" sz="1600" kern="100" dirty="0">
              <a:solidFill>
                <a:schemeClr val="tx1">
                  <a:lumMod val="75000"/>
                  <a:lumOff val="25000"/>
                </a:schemeClr>
              </a:solidFill>
              <a:latin typeface="Nunito" pitchFamily="2" charset="77"/>
              <a:ea typeface="等线" panose="02010600030101010101" pitchFamily="2" charset="-122"/>
              <a:cs typeface="Times New Roman" panose="02020603050405020304" pitchFamily="18" charset="0"/>
            </a:endParaRPr>
          </a:p>
          <a:p>
            <a:r>
              <a:rPr lang="en-US" altLang="zh-CN" sz="1600" i="1" kern="100" dirty="0">
                <a:solidFill>
                  <a:schemeClr val="tx1">
                    <a:lumMod val="75000"/>
                    <a:lumOff val="25000"/>
                  </a:schemeClr>
                </a:solidFill>
                <a:effectLst/>
                <a:latin typeface="Aptos" panose="020B0004020202020204" pitchFamily="34" charset="0"/>
                <a:ea typeface="等线" panose="02010600030101010101" pitchFamily="2" charset="-122"/>
                <a:cs typeface="Times New Roman" panose="02020603050405020304" pitchFamily="18" charset="0"/>
              </a:rPr>
              <a:t>       * Information from Article - China Securities Times, 2025.01.09</a:t>
            </a:r>
            <a:endParaRPr lang="en-US" sz="1600" dirty="0">
              <a:solidFill>
                <a:schemeClr val="tx1">
                  <a:lumMod val="75000"/>
                  <a:lumOff val="25000"/>
                </a:schemeClr>
              </a:solidFill>
              <a:latin typeface="Nunito" pitchFamily="2" charset="77"/>
            </a:endParaRPr>
          </a:p>
        </p:txBody>
      </p:sp>
      <p:pic>
        <p:nvPicPr>
          <p:cNvPr id="21" name="Picture 20" descr="A blue diamond with black lines&#10;&#10;Description automatically generated">
            <a:extLst>
              <a:ext uri="{FF2B5EF4-FFF2-40B4-BE49-F238E27FC236}">
                <a16:creationId xmlns:a16="http://schemas.microsoft.com/office/drawing/2014/main" id="{D7BC0895-40E0-4801-F989-B9CF953327B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9391"/>
          <a:stretch/>
        </p:blipFill>
        <p:spPr>
          <a:xfrm>
            <a:off x="0" y="304800"/>
            <a:ext cx="1470410" cy="3848100"/>
          </a:xfrm>
          <a:prstGeom prst="rect">
            <a:avLst/>
          </a:prstGeom>
        </p:spPr>
      </p:pic>
      <p:grpSp>
        <p:nvGrpSpPr>
          <p:cNvPr id="13" name="Group 2">
            <a:extLst>
              <a:ext uri="{FF2B5EF4-FFF2-40B4-BE49-F238E27FC236}">
                <a16:creationId xmlns:a16="http://schemas.microsoft.com/office/drawing/2014/main" id="{FF14377A-F5F8-C3A1-612F-C75A4145A8C6}"/>
              </a:ext>
            </a:extLst>
          </p:cNvPr>
          <p:cNvGrpSpPr/>
          <p:nvPr/>
        </p:nvGrpSpPr>
        <p:grpSpPr>
          <a:xfrm>
            <a:off x="0" y="6172199"/>
            <a:ext cx="9144000" cy="685801"/>
            <a:chOff x="0" y="0"/>
            <a:chExt cx="4816593" cy="263407"/>
          </a:xfrm>
        </p:grpSpPr>
        <p:sp>
          <p:nvSpPr>
            <p:cNvPr id="14" name="Freeform 3">
              <a:extLst>
                <a:ext uri="{FF2B5EF4-FFF2-40B4-BE49-F238E27FC236}">
                  <a16:creationId xmlns:a16="http://schemas.microsoft.com/office/drawing/2014/main" id="{ECDD27D5-3997-B18E-608D-16479E84683A}"/>
                </a:ext>
              </a:extLst>
            </p:cNvPr>
            <p:cNvSpPr/>
            <p:nvPr/>
          </p:nvSpPr>
          <p:spPr>
            <a:xfrm>
              <a:off x="0" y="0"/>
              <a:ext cx="4816592" cy="263407"/>
            </a:xfrm>
            <a:custGeom>
              <a:avLst/>
              <a:gdLst/>
              <a:ahLst/>
              <a:cxnLst/>
              <a:rect l="l" t="t" r="r" b="b"/>
              <a:pathLst>
                <a:path w="4816592" h="263407">
                  <a:moveTo>
                    <a:pt x="0" y="0"/>
                  </a:moveTo>
                  <a:lnTo>
                    <a:pt x="4816592" y="0"/>
                  </a:lnTo>
                  <a:lnTo>
                    <a:pt x="4816592" y="263407"/>
                  </a:lnTo>
                  <a:lnTo>
                    <a:pt x="0" y="263407"/>
                  </a:lnTo>
                  <a:close/>
                </a:path>
              </a:pathLst>
            </a:custGeom>
            <a:solidFill>
              <a:srgbClr val="F2F1F2"/>
            </a:solidFill>
          </p:spPr>
          <p:txBody>
            <a:bodyPr/>
            <a:lstStyle/>
            <a:p>
              <a:endParaRPr lang="en-US" sz="504"/>
            </a:p>
          </p:txBody>
        </p:sp>
        <p:sp>
          <p:nvSpPr>
            <p:cNvPr id="15" name="TextBox 4">
              <a:extLst>
                <a:ext uri="{FF2B5EF4-FFF2-40B4-BE49-F238E27FC236}">
                  <a16:creationId xmlns:a16="http://schemas.microsoft.com/office/drawing/2014/main" id="{C29F2FDA-8BC2-E671-8FF4-3BD3317E77EF}"/>
                </a:ext>
              </a:extLst>
            </p:cNvPr>
            <p:cNvSpPr txBox="1"/>
            <p:nvPr/>
          </p:nvSpPr>
          <p:spPr>
            <a:xfrm>
              <a:off x="0" y="-38100"/>
              <a:ext cx="812800" cy="850900"/>
            </a:xfrm>
            <a:prstGeom prst="rect">
              <a:avLst/>
            </a:prstGeom>
          </p:spPr>
          <p:txBody>
            <a:bodyPr lIns="25400" tIns="25400" rIns="25400" bIns="25400" rtlCol="0" anchor="ctr"/>
            <a:lstStyle/>
            <a:p>
              <a:pPr>
                <a:lnSpc>
                  <a:spcPts val="1330"/>
                </a:lnSpc>
              </a:pPr>
              <a:endParaRPr sz="504"/>
            </a:p>
          </p:txBody>
        </p:sp>
      </p:grpSp>
      <p:sp>
        <p:nvSpPr>
          <p:cNvPr id="17" name="TextBox 10">
            <a:extLst>
              <a:ext uri="{FF2B5EF4-FFF2-40B4-BE49-F238E27FC236}">
                <a16:creationId xmlns:a16="http://schemas.microsoft.com/office/drawing/2014/main" id="{02787DFC-182B-6C71-7BA2-CDA89714CD20}"/>
              </a:ext>
            </a:extLst>
          </p:cNvPr>
          <p:cNvSpPr txBox="1"/>
          <p:nvPr/>
        </p:nvSpPr>
        <p:spPr>
          <a:xfrm>
            <a:off x="1295400" y="533400"/>
            <a:ext cx="8001000" cy="615553"/>
          </a:xfrm>
          <a:prstGeom prst="rect">
            <a:avLst/>
          </a:prstGeom>
        </p:spPr>
        <p:txBody>
          <a:bodyPr wrap="square" lIns="0" tIns="0" rIns="0" bIns="0" rtlCol="0" anchor="t">
            <a:spAutoFit/>
          </a:bodyPr>
          <a:lstStyle/>
          <a:p>
            <a:r>
              <a:rPr lang="en-US" altLang="zh-CN" sz="2000" b="1" kern="100" dirty="0">
                <a:effectLst/>
                <a:latin typeface="Poppins" pitchFamily="2" charset="77"/>
                <a:ea typeface="等线" panose="02010600030101010101" pitchFamily="2" charset="-122"/>
                <a:cs typeface="Poppins" pitchFamily="2" charset="77"/>
              </a:rPr>
              <a:t>Tesla’s Shanghai Energy Storage Megapack Factory Has Been </a:t>
            </a:r>
            <a:r>
              <a:rPr lang="en-US" altLang="zh-CN" sz="2000" b="1" kern="100" dirty="0">
                <a:latin typeface="Poppins" pitchFamily="2" charset="77"/>
                <a:ea typeface="等线" panose="02010600030101010101" pitchFamily="2" charset="-122"/>
                <a:cs typeface="Poppins" pitchFamily="2" charset="77"/>
              </a:rPr>
              <a:t>C</a:t>
            </a:r>
            <a:r>
              <a:rPr lang="en-US" altLang="zh-CN" sz="2000" b="1" kern="100" dirty="0">
                <a:effectLst/>
                <a:latin typeface="Poppins" pitchFamily="2" charset="77"/>
                <a:ea typeface="等线" panose="02010600030101010101" pitchFamily="2" charset="-122"/>
                <a:cs typeface="Poppins" pitchFamily="2" charset="77"/>
              </a:rPr>
              <a:t>ompleted and Trial</a:t>
            </a:r>
            <a:r>
              <a:rPr lang="zh-CN" altLang="en-US" sz="2000" b="1" kern="100" dirty="0">
                <a:effectLst/>
                <a:latin typeface="Poppins" pitchFamily="2" charset="77"/>
                <a:ea typeface="等线" panose="02010600030101010101" pitchFamily="2" charset="-122"/>
                <a:cs typeface="Poppins" pitchFamily="2" charset="77"/>
              </a:rPr>
              <a:t> </a:t>
            </a:r>
            <a:r>
              <a:rPr lang="en-US" altLang="zh-CN" sz="2000" b="1" kern="100" dirty="0">
                <a:latin typeface="Poppins" pitchFamily="2" charset="77"/>
                <a:ea typeface="等线" panose="02010600030101010101" pitchFamily="2" charset="-122"/>
                <a:cs typeface="Poppins" pitchFamily="2" charset="77"/>
              </a:rPr>
              <a:t>P</a:t>
            </a:r>
            <a:r>
              <a:rPr lang="en-US" altLang="zh-CN" sz="2000" b="1" kern="100" dirty="0">
                <a:effectLst/>
                <a:latin typeface="Poppins" pitchFamily="2" charset="77"/>
                <a:ea typeface="等线" panose="02010600030101010101" pitchFamily="2" charset="-122"/>
                <a:cs typeface="Poppins" pitchFamily="2" charset="77"/>
              </a:rPr>
              <a:t>roduction </a:t>
            </a:r>
            <a:r>
              <a:rPr lang="en-US" altLang="zh-CN" sz="2000" b="1" kern="100" dirty="0">
                <a:latin typeface="Poppins" pitchFamily="2" charset="77"/>
                <a:ea typeface="等线" panose="02010600030101010101" pitchFamily="2" charset="-122"/>
                <a:cs typeface="Poppins" pitchFamily="2" charset="77"/>
              </a:rPr>
              <a:t>H</a:t>
            </a:r>
            <a:r>
              <a:rPr lang="en-US" altLang="zh-CN" sz="2000" b="1" kern="100" dirty="0">
                <a:effectLst/>
                <a:latin typeface="Poppins" pitchFamily="2" charset="77"/>
                <a:ea typeface="等线" panose="02010600030101010101" pitchFamily="2" charset="-122"/>
                <a:cs typeface="Poppins" pitchFamily="2" charset="77"/>
              </a:rPr>
              <a:t>as </a:t>
            </a:r>
            <a:r>
              <a:rPr lang="en-US" altLang="zh-CN" sz="2000" b="1" kern="100" dirty="0">
                <a:latin typeface="Poppins" pitchFamily="2" charset="77"/>
                <a:ea typeface="等线" panose="02010600030101010101" pitchFamily="2" charset="-122"/>
                <a:cs typeface="Poppins" pitchFamily="2" charset="77"/>
              </a:rPr>
              <a:t>B</a:t>
            </a:r>
            <a:r>
              <a:rPr lang="en-US" altLang="zh-CN" sz="2000" b="1" kern="100" dirty="0">
                <a:effectLst/>
                <a:latin typeface="Poppins" pitchFamily="2" charset="77"/>
                <a:ea typeface="等线" panose="02010600030101010101" pitchFamily="2" charset="-122"/>
                <a:cs typeface="Poppins" pitchFamily="2" charset="77"/>
              </a:rPr>
              <a:t>egun *</a:t>
            </a:r>
            <a:endParaRPr lang="en-US" sz="2000" dirty="0">
              <a:latin typeface="Poppins" pitchFamily="2" charset="77"/>
              <a:cs typeface="Poppins" pitchFamily="2" charset="77"/>
            </a:endParaRPr>
          </a:p>
        </p:txBody>
      </p:sp>
      <p:sp>
        <p:nvSpPr>
          <p:cNvPr id="2" name="TextBox 1">
            <a:extLst>
              <a:ext uri="{FF2B5EF4-FFF2-40B4-BE49-F238E27FC236}">
                <a16:creationId xmlns:a16="http://schemas.microsoft.com/office/drawing/2014/main" id="{97C83D80-2350-B05A-895D-BBF009D15145}"/>
              </a:ext>
            </a:extLst>
          </p:cNvPr>
          <p:cNvSpPr txBox="1"/>
          <p:nvPr/>
        </p:nvSpPr>
        <p:spPr>
          <a:xfrm>
            <a:off x="8610600" y="6400800"/>
            <a:ext cx="533400" cy="307777"/>
          </a:xfrm>
          <a:prstGeom prst="rect">
            <a:avLst/>
          </a:prstGeom>
          <a:noFill/>
        </p:spPr>
        <p:txBody>
          <a:bodyPr wrap="square" rtlCol="0">
            <a:spAutoFit/>
          </a:bodyPr>
          <a:lstStyle/>
          <a:p>
            <a:fld id="{D32CD72E-A3AC-6C42-B310-42A3D9F030FC}" type="slidenum">
              <a:rPr lang="en-US" sz="1400" b="1" smtClean="0">
                <a:latin typeface="Nunito" pitchFamily="2" charset="77"/>
              </a:rPr>
              <a:t>3</a:t>
            </a:fld>
            <a:endParaRPr lang="en-US" sz="1400" b="1" dirty="0">
              <a:latin typeface="Nunito" pitchFamily="2" charset="77"/>
            </a:endParaRPr>
          </a:p>
        </p:txBody>
      </p:sp>
      <p:sp>
        <p:nvSpPr>
          <p:cNvPr id="4" name="Freeform 6">
            <a:extLst>
              <a:ext uri="{FF2B5EF4-FFF2-40B4-BE49-F238E27FC236}">
                <a16:creationId xmlns:a16="http://schemas.microsoft.com/office/drawing/2014/main" id="{2987A860-E266-9C4B-F027-25EDF4BE7220}"/>
              </a:ext>
            </a:extLst>
          </p:cNvPr>
          <p:cNvSpPr>
            <a:spLocks noChangeAspect="1"/>
          </p:cNvSpPr>
          <p:nvPr/>
        </p:nvSpPr>
        <p:spPr>
          <a:xfrm>
            <a:off x="6906115" y="6345471"/>
            <a:ext cx="1552085" cy="360129"/>
          </a:xfrm>
          <a:custGeom>
            <a:avLst/>
            <a:gdLst/>
            <a:ahLst/>
            <a:cxnLst/>
            <a:rect l="l" t="t" r="r" b="b"/>
            <a:pathLst>
              <a:path w="2447355" h="567858">
                <a:moveTo>
                  <a:pt x="0" y="0"/>
                </a:moveTo>
                <a:lnTo>
                  <a:pt x="2447355" y="0"/>
                </a:lnTo>
                <a:lnTo>
                  <a:pt x="2447355" y="567857"/>
                </a:lnTo>
                <a:lnTo>
                  <a:pt x="0" y="567857"/>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en-US" sz="504"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615E7C-58DD-A9EB-B45B-64ABB73823F6}"/>
            </a:ext>
          </a:extLst>
        </p:cNvPr>
        <p:cNvGrpSpPr/>
        <p:nvPr/>
      </p:nvGrpSpPr>
      <p:grpSpPr>
        <a:xfrm>
          <a:off x="0" y="0"/>
          <a:ext cx="0" cy="0"/>
          <a:chOff x="0" y="0"/>
          <a:chExt cx="0" cy="0"/>
        </a:xfrm>
      </p:grpSpPr>
      <p:sp>
        <p:nvSpPr>
          <p:cNvPr id="12" name="TextBox 12">
            <a:extLst>
              <a:ext uri="{FF2B5EF4-FFF2-40B4-BE49-F238E27FC236}">
                <a16:creationId xmlns:a16="http://schemas.microsoft.com/office/drawing/2014/main" id="{CDEFF516-266B-2083-30F3-21FC41D83A97}"/>
              </a:ext>
            </a:extLst>
          </p:cNvPr>
          <p:cNvSpPr txBox="1"/>
          <p:nvPr/>
        </p:nvSpPr>
        <p:spPr>
          <a:xfrm>
            <a:off x="1676400" y="1600200"/>
            <a:ext cx="6687094" cy="1569660"/>
          </a:xfrm>
          <a:prstGeom prst="rect">
            <a:avLst/>
          </a:prstGeom>
        </p:spPr>
        <p:txBody>
          <a:bodyPr lIns="0" tIns="0" rIns="0" bIns="0" rtlCol="0" anchor="t">
            <a:spAutoFit/>
          </a:bodyPr>
          <a:lstStyle/>
          <a:p>
            <a:pPr marL="285750" indent="-285750">
              <a:buFont typeface="Arial" panose="020B0604020202020204" pitchFamily="34" charset="0"/>
              <a:buChar char="•"/>
            </a:pPr>
            <a:r>
              <a:rPr lang="en-US" altLang="zh-CN" sz="1700" kern="100" dirty="0">
                <a:solidFill>
                  <a:schemeClr val="tx1">
                    <a:lumMod val="75000"/>
                    <a:lumOff val="25000"/>
                  </a:schemeClr>
                </a:solidFill>
                <a:latin typeface="Nunito" pitchFamily="2" charset="77"/>
                <a:ea typeface="等线" panose="02010600030101010101" pitchFamily="2" charset="-122"/>
                <a:cs typeface="Times New Roman" panose="02020603050405020304" pitchFamily="18" charset="0"/>
              </a:rPr>
              <a:t>Tesla breaks </a:t>
            </a:r>
            <a:r>
              <a:rPr lang="en-US" altLang="zh-CN" sz="1700" kern="100" dirty="0">
                <a:solidFill>
                  <a:schemeClr val="tx1">
                    <a:lumMod val="75000"/>
                    <a:lumOff val="25000"/>
                  </a:schemeClr>
                </a:solidFill>
                <a:effectLst/>
                <a:latin typeface="Nunito" pitchFamily="2" charset="77"/>
                <a:ea typeface="等线" panose="02010600030101010101" pitchFamily="2" charset="-122"/>
                <a:cs typeface="Times New Roman" panose="02020603050405020304" pitchFamily="18" charset="0"/>
              </a:rPr>
              <a:t>another record in the fourth quarter 2024 with a quarterly deployment of 11 GWh</a:t>
            </a:r>
            <a:endParaRPr lang="en-US" altLang="zh-CN" sz="1700" i="1" kern="100" dirty="0">
              <a:solidFill>
                <a:schemeClr val="tx1">
                  <a:lumMod val="75000"/>
                  <a:lumOff val="25000"/>
                </a:schemeClr>
              </a:solidFill>
              <a:effectLst/>
              <a:latin typeface="Nunito" pitchFamily="2" charset="77"/>
              <a:ea typeface="等线" panose="02010600030101010101" pitchFamily="2" charset="-122"/>
              <a:cs typeface="Times New Roman" panose="02020603050405020304" pitchFamily="18" charset="0"/>
            </a:endParaRPr>
          </a:p>
          <a:p>
            <a:pPr marL="285750" indent="-285750">
              <a:buFont typeface="Arial" panose="020B0604020202020204" pitchFamily="34" charset="0"/>
              <a:buChar char="•"/>
            </a:pPr>
            <a:endParaRPr lang="en-US" altLang="zh-CN" sz="1700" i="1" kern="100" dirty="0">
              <a:solidFill>
                <a:schemeClr val="tx1">
                  <a:lumMod val="75000"/>
                  <a:lumOff val="25000"/>
                </a:schemeClr>
              </a:solidFill>
              <a:effectLst/>
              <a:latin typeface="Nunito" pitchFamily="2" charset="77"/>
              <a:ea typeface="等线" panose="02010600030101010101" pitchFamily="2" charset="-122"/>
              <a:cs typeface="Times New Roman" panose="02020603050405020304" pitchFamily="18" charset="0"/>
            </a:endParaRPr>
          </a:p>
          <a:p>
            <a:pPr marL="285750" indent="-285750">
              <a:buFont typeface="Arial" panose="020B0604020202020204" pitchFamily="34" charset="0"/>
              <a:buChar char="•"/>
            </a:pPr>
            <a:r>
              <a:rPr lang="en-US" altLang="zh-CN" sz="1700" kern="100" dirty="0">
                <a:solidFill>
                  <a:schemeClr val="tx1">
                    <a:lumMod val="75000"/>
                    <a:lumOff val="25000"/>
                  </a:schemeClr>
                </a:solidFill>
                <a:effectLst/>
                <a:latin typeface="Nunito" pitchFamily="2" charset="77"/>
                <a:ea typeface="等线" panose="02010600030101010101" pitchFamily="2" charset="-122"/>
                <a:cs typeface="Times New Roman" panose="02020603050405020304" pitchFamily="18" charset="0"/>
              </a:rPr>
              <a:t>On an annual basis, in 2024, Tesla's energy storage deployment reached 31.4 GWh, another record and an increase of 100% compared with the 2023 deployment of 15.7 GWh.</a:t>
            </a:r>
            <a:endParaRPr lang="en-US" sz="1700" dirty="0">
              <a:solidFill>
                <a:schemeClr val="tx1">
                  <a:lumMod val="75000"/>
                  <a:lumOff val="25000"/>
                </a:schemeClr>
              </a:solidFill>
              <a:latin typeface="Nunito" pitchFamily="2" charset="77"/>
            </a:endParaRPr>
          </a:p>
        </p:txBody>
      </p:sp>
      <p:grpSp>
        <p:nvGrpSpPr>
          <p:cNvPr id="13" name="Group 2">
            <a:extLst>
              <a:ext uri="{FF2B5EF4-FFF2-40B4-BE49-F238E27FC236}">
                <a16:creationId xmlns:a16="http://schemas.microsoft.com/office/drawing/2014/main" id="{44A92A88-31C9-F88C-55B0-96154A7A0CF8}"/>
              </a:ext>
            </a:extLst>
          </p:cNvPr>
          <p:cNvGrpSpPr/>
          <p:nvPr/>
        </p:nvGrpSpPr>
        <p:grpSpPr>
          <a:xfrm>
            <a:off x="0" y="6172199"/>
            <a:ext cx="9144000" cy="685801"/>
            <a:chOff x="0" y="0"/>
            <a:chExt cx="4816593" cy="263407"/>
          </a:xfrm>
        </p:grpSpPr>
        <p:sp>
          <p:nvSpPr>
            <p:cNvPr id="14" name="Freeform 3">
              <a:extLst>
                <a:ext uri="{FF2B5EF4-FFF2-40B4-BE49-F238E27FC236}">
                  <a16:creationId xmlns:a16="http://schemas.microsoft.com/office/drawing/2014/main" id="{2754636E-2664-5105-5068-7A72F6A0E7A6}"/>
                </a:ext>
              </a:extLst>
            </p:cNvPr>
            <p:cNvSpPr/>
            <p:nvPr/>
          </p:nvSpPr>
          <p:spPr>
            <a:xfrm>
              <a:off x="0" y="0"/>
              <a:ext cx="4816592" cy="263407"/>
            </a:xfrm>
            <a:custGeom>
              <a:avLst/>
              <a:gdLst/>
              <a:ahLst/>
              <a:cxnLst/>
              <a:rect l="l" t="t" r="r" b="b"/>
              <a:pathLst>
                <a:path w="4816592" h="263407">
                  <a:moveTo>
                    <a:pt x="0" y="0"/>
                  </a:moveTo>
                  <a:lnTo>
                    <a:pt x="4816592" y="0"/>
                  </a:lnTo>
                  <a:lnTo>
                    <a:pt x="4816592" y="263407"/>
                  </a:lnTo>
                  <a:lnTo>
                    <a:pt x="0" y="263407"/>
                  </a:lnTo>
                  <a:close/>
                </a:path>
              </a:pathLst>
            </a:custGeom>
            <a:solidFill>
              <a:srgbClr val="F2F1F2"/>
            </a:solidFill>
          </p:spPr>
          <p:txBody>
            <a:bodyPr/>
            <a:lstStyle/>
            <a:p>
              <a:endParaRPr lang="en-US" sz="504"/>
            </a:p>
          </p:txBody>
        </p:sp>
        <p:sp>
          <p:nvSpPr>
            <p:cNvPr id="15" name="TextBox 4">
              <a:extLst>
                <a:ext uri="{FF2B5EF4-FFF2-40B4-BE49-F238E27FC236}">
                  <a16:creationId xmlns:a16="http://schemas.microsoft.com/office/drawing/2014/main" id="{3B5F1593-9FED-5321-F64B-3E5B73A0DE69}"/>
                </a:ext>
              </a:extLst>
            </p:cNvPr>
            <p:cNvSpPr txBox="1"/>
            <p:nvPr/>
          </p:nvSpPr>
          <p:spPr>
            <a:xfrm>
              <a:off x="0" y="-38100"/>
              <a:ext cx="812800" cy="850900"/>
            </a:xfrm>
            <a:prstGeom prst="rect">
              <a:avLst/>
            </a:prstGeom>
          </p:spPr>
          <p:txBody>
            <a:bodyPr lIns="25400" tIns="25400" rIns="25400" bIns="25400" rtlCol="0" anchor="ctr"/>
            <a:lstStyle/>
            <a:p>
              <a:pPr>
                <a:lnSpc>
                  <a:spcPts val="1330"/>
                </a:lnSpc>
              </a:pPr>
              <a:endParaRPr sz="504"/>
            </a:p>
          </p:txBody>
        </p:sp>
      </p:grpSp>
      <p:sp>
        <p:nvSpPr>
          <p:cNvPr id="2" name="TextBox 10">
            <a:extLst>
              <a:ext uri="{FF2B5EF4-FFF2-40B4-BE49-F238E27FC236}">
                <a16:creationId xmlns:a16="http://schemas.microsoft.com/office/drawing/2014/main" id="{2004249C-C82F-7F3E-F9A6-5D90809682BC}"/>
              </a:ext>
            </a:extLst>
          </p:cNvPr>
          <p:cNvSpPr txBox="1"/>
          <p:nvPr/>
        </p:nvSpPr>
        <p:spPr>
          <a:xfrm>
            <a:off x="1126435" y="609601"/>
            <a:ext cx="5731565" cy="304800"/>
          </a:xfrm>
          <a:prstGeom prst="rect">
            <a:avLst/>
          </a:prstGeom>
        </p:spPr>
        <p:txBody>
          <a:bodyPr wrap="square" lIns="0" tIns="0" rIns="0" bIns="0" rtlCol="0" anchor="t">
            <a:spAutoFit/>
          </a:bodyPr>
          <a:lstStyle/>
          <a:p>
            <a:r>
              <a:rPr lang="en-US" altLang="zh-CN" sz="2000" b="1" kern="100" dirty="0">
                <a:effectLst/>
                <a:latin typeface="Poppins" pitchFamily="2" charset="77"/>
                <a:ea typeface="等线" panose="02010600030101010101" pitchFamily="2" charset="-122"/>
                <a:cs typeface="Poppins" pitchFamily="2" charset="77"/>
              </a:rPr>
              <a:t>Tesla’s Energy Storage is “Soaring”</a:t>
            </a:r>
            <a:endParaRPr lang="en-US" sz="2000" dirty="0">
              <a:latin typeface="Poppins" pitchFamily="2" charset="77"/>
              <a:cs typeface="Poppins" pitchFamily="2" charset="77"/>
            </a:endParaRPr>
          </a:p>
        </p:txBody>
      </p:sp>
      <p:sp>
        <p:nvSpPr>
          <p:cNvPr id="3" name="TextBox 2">
            <a:extLst>
              <a:ext uri="{FF2B5EF4-FFF2-40B4-BE49-F238E27FC236}">
                <a16:creationId xmlns:a16="http://schemas.microsoft.com/office/drawing/2014/main" id="{669DED27-D116-5300-EB4F-B295A4B37CF3}"/>
              </a:ext>
            </a:extLst>
          </p:cNvPr>
          <p:cNvSpPr txBox="1"/>
          <p:nvPr/>
        </p:nvSpPr>
        <p:spPr>
          <a:xfrm>
            <a:off x="1828800" y="5410200"/>
            <a:ext cx="4572000" cy="338554"/>
          </a:xfrm>
          <a:prstGeom prst="rect">
            <a:avLst/>
          </a:prstGeom>
          <a:noFill/>
        </p:spPr>
        <p:txBody>
          <a:bodyPr wrap="square">
            <a:spAutoFit/>
          </a:bodyPr>
          <a:lstStyle/>
          <a:p>
            <a:r>
              <a:rPr lang="en-US" altLang="zh-CN" sz="1600" i="1" kern="100" dirty="0">
                <a:solidFill>
                  <a:schemeClr val="tx1">
                    <a:lumMod val="50000"/>
                    <a:lumOff val="50000"/>
                  </a:schemeClr>
                </a:solidFill>
                <a:effectLst/>
                <a:latin typeface="Aptos" panose="020B0004020202020204" pitchFamily="34" charset="0"/>
                <a:ea typeface="等线" panose="02010600030101010101" pitchFamily="2" charset="-122"/>
                <a:cs typeface="Times New Roman" panose="02020603050405020304" pitchFamily="18" charset="0"/>
              </a:rPr>
              <a:t>(Source:  China Energy Storage Network)</a:t>
            </a:r>
            <a:endParaRPr lang="en-US" sz="1600" dirty="0">
              <a:solidFill>
                <a:schemeClr val="tx1">
                  <a:lumMod val="50000"/>
                  <a:lumOff val="50000"/>
                </a:schemeClr>
              </a:solidFill>
            </a:endParaRPr>
          </a:p>
        </p:txBody>
      </p:sp>
      <p:grpSp>
        <p:nvGrpSpPr>
          <p:cNvPr id="4" name="Group 7">
            <a:extLst>
              <a:ext uri="{FF2B5EF4-FFF2-40B4-BE49-F238E27FC236}">
                <a16:creationId xmlns:a16="http://schemas.microsoft.com/office/drawing/2014/main" id="{7FD80DE7-330F-AA60-9F12-51EDAE425FCF}"/>
              </a:ext>
            </a:extLst>
          </p:cNvPr>
          <p:cNvGrpSpPr/>
          <p:nvPr/>
        </p:nvGrpSpPr>
        <p:grpSpPr>
          <a:xfrm>
            <a:off x="0" y="0"/>
            <a:ext cx="457200" cy="6858000"/>
            <a:chOff x="0" y="0"/>
            <a:chExt cx="2015958" cy="1626387"/>
          </a:xfrm>
        </p:grpSpPr>
        <p:sp>
          <p:nvSpPr>
            <p:cNvPr id="5" name="Freeform 8">
              <a:extLst>
                <a:ext uri="{FF2B5EF4-FFF2-40B4-BE49-F238E27FC236}">
                  <a16:creationId xmlns:a16="http://schemas.microsoft.com/office/drawing/2014/main" id="{2FFAE5D9-441A-B322-E0EC-CCB6F1D2DEF8}"/>
                </a:ext>
              </a:extLst>
            </p:cNvPr>
            <p:cNvSpPr/>
            <p:nvPr/>
          </p:nvSpPr>
          <p:spPr>
            <a:xfrm>
              <a:off x="0" y="0"/>
              <a:ext cx="2015958" cy="1626387"/>
            </a:xfrm>
            <a:custGeom>
              <a:avLst/>
              <a:gdLst/>
              <a:ahLst/>
              <a:cxnLst/>
              <a:rect l="l" t="t" r="r" b="b"/>
              <a:pathLst>
                <a:path w="2015958" h="1626387">
                  <a:moveTo>
                    <a:pt x="0" y="0"/>
                  </a:moveTo>
                  <a:lnTo>
                    <a:pt x="2015958" y="0"/>
                  </a:lnTo>
                  <a:lnTo>
                    <a:pt x="2015958" y="1626387"/>
                  </a:lnTo>
                  <a:lnTo>
                    <a:pt x="0" y="1626387"/>
                  </a:lnTo>
                  <a:close/>
                </a:path>
              </a:pathLst>
            </a:custGeom>
            <a:solidFill>
              <a:srgbClr val="0C2A5A"/>
            </a:solidFill>
          </p:spPr>
          <p:txBody>
            <a:bodyPr/>
            <a:lstStyle/>
            <a:p>
              <a:endParaRPr lang="en-US" sz="504"/>
            </a:p>
          </p:txBody>
        </p:sp>
        <p:sp>
          <p:nvSpPr>
            <p:cNvPr id="6" name="TextBox 9">
              <a:extLst>
                <a:ext uri="{FF2B5EF4-FFF2-40B4-BE49-F238E27FC236}">
                  <a16:creationId xmlns:a16="http://schemas.microsoft.com/office/drawing/2014/main" id="{CF0A99E5-CBD4-B0BD-556E-80036D51C1C9}"/>
                </a:ext>
              </a:extLst>
            </p:cNvPr>
            <p:cNvSpPr txBox="1"/>
            <p:nvPr/>
          </p:nvSpPr>
          <p:spPr>
            <a:xfrm>
              <a:off x="0" y="-38100"/>
              <a:ext cx="812800" cy="850900"/>
            </a:xfrm>
            <a:prstGeom prst="rect">
              <a:avLst/>
            </a:prstGeom>
          </p:spPr>
          <p:txBody>
            <a:bodyPr lIns="25400" tIns="25400" rIns="25400" bIns="25400" rtlCol="0" anchor="ctr"/>
            <a:lstStyle/>
            <a:p>
              <a:pPr algn="ctr">
                <a:lnSpc>
                  <a:spcPts val="1330"/>
                </a:lnSpc>
              </a:pPr>
              <a:endParaRPr sz="504"/>
            </a:p>
          </p:txBody>
        </p:sp>
      </p:grpSp>
      <p:sp>
        <p:nvSpPr>
          <p:cNvPr id="10" name="TextBox 9">
            <a:extLst>
              <a:ext uri="{FF2B5EF4-FFF2-40B4-BE49-F238E27FC236}">
                <a16:creationId xmlns:a16="http://schemas.microsoft.com/office/drawing/2014/main" id="{E4C05FBF-AD9C-FEA6-C395-95797EFBDE57}"/>
              </a:ext>
            </a:extLst>
          </p:cNvPr>
          <p:cNvSpPr txBox="1"/>
          <p:nvPr/>
        </p:nvSpPr>
        <p:spPr>
          <a:xfrm>
            <a:off x="8610600" y="6400800"/>
            <a:ext cx="533400" cy="307777"/>
          </a:xfrm>
          <a:prstGeom prst="rect">
            <a:avLst/>
          </a:prstGeom>
          <a:noFill/>
        </p:spPr>
        <p:txBody>
          <a:bodyPr wrap="square" rtlCol="0">
            <a:spAutoFit/>
          </a:bodyPr>
          <a:lstStyle/>
          <a:p>
            <a:fld id="{D32CD72E-A3AC-6C42-B310-42A3D9F030FC}" type="slidenum">
              <a:rPr lang="en-US" sz="1400" b="1" smtClean="0">
                <a:latin typeface="Nunito" pitchFamily="2" charset="77"/>
              </a:rPr>
              <a:t>4</a:t>
            </a:fld>
            <a:endParaRPr lang="en-US" sz="1400" b="1" dirty="0">
              <a:latin typeface="Nunito" pitchFamily="2" charset="77"/>
            </a:endParaRPr>
          </a:p>
        </p:txBody>
      </p:sp>
      <p:sp>
        <p:nvSpPr>
          <p:cNvPr id="17" name="Freeform 6">
            <a:extLst>
              <a:ext uri="{FF2B5EF4-FFF2-40B4-BE49-F238E27FC236}">
                <a16:creationId xmlns:a16="http://schemas.microsoft.com/office/drawing/2014/main" id="{07F88DC4-23E9-E065-02B8-31AE29F8600A}"/>
              </a:ext>
            </a:extLst>
          </p:cNvPr>
          <p:cNvSpPr>
            <a:spLocks noChangeAspect="1"/>
          </p:cNvSpPr>
          <p:nvPr/>
        </p:nvSpPr>
        <p:spPr>
          <a:xfrm>
            <a:off x="6906115" y="6345471"/>
            <a:ext cx="1552085" cy="360129"/>
          </a:xfrm>
          <a:custGeom>
            <a:avLst/>
            <a:gdLst/>
            <a:ahLst/>
            <a:cxnLst/>
            <a:rect l="l" t="t" r="r" b="b"/>
            <a:pathLst>
              <a:path w="2447355" h="567858">
                <a:moveTo>
                  <a:pt x="0" y="0"/>
                </a:moveTo>
                <a:lnTo>
                  <a:pt x="2447355" y="0"/>
                </a:lnTo>
                <a:lnTo>
                  <a:pt x="2447355" y="567857"/>
                </a:lnTo>
                <a:lnTo>
                  <a:pt x="0" y="567857"/>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en-US" sz="504" dirty="0"/>
          </a:p>
        </p:txBody>
      </p:sp>
    </p:spTree>
    <p:extLst>
      <p:ext uri="{BB962C8B-B14F-4D97-AF65-F5344CB8AC3E}">
        <p14:creationId xmlns:p14="http://schemas.microsoft.com/office/powerpoint/2010/main" val="1076278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C997E-BBB1-B179-8B78-0A42E086FAF5}"/>
            </a:ext>
          </a:extLst>
        </p:cNvPr>
        <p:cNvGrpSpPr/>
        <p:nvPr/>
      </p:nvGrpSpPr>
      <p:grpSpPr>
        <a:xfrm>
          <a:off x="0" y="0"/>
          <a:ext cx="0" cy="0"/>
          <a:chOff x="0" y="0"/>
          <a:chExt cx="0" cy="0"/>
        </a:xfrm>
      </p:grpSpPr>
      <p:grpSp>
        <p:nvGrpSpPr>
          <p:cNvPr id="7" name="Group 7">
            <a:extLst>
              <a:ext uri="{FF2B5EF4-FFF2-40B4-BE49-F238E27FC236}">
                <a16:creationId xmlns:a16="http://schemas.microsoft.com/office/drawing/2014/main" id="{102D9179-4CF6-4754-6DD5-509918A835B5}"/>
              </a:ext>
            </a:extLst>
          </p:cNvPr>
          <p:cNvGrpSpPr/>
          <p:nvPr/>
        </p:nvGrpSpPr>
        <p:grpSpPr>
          <a:xfrm>
            <a:off x="514350" y="1885621"/>
            <a:ext cx="8134765" cy="3000878"/>
            <a:chOff x="0" y="0"/>
            <a:chExt cx="4284979" cy="1580709"/>
          </a:xfrm>
        </p:grpSpPr>
        <p:sp>
          <p:nvSpPr>
            <p:cNvPr id="8" name="Freeform 8">
              <a:extLst>
                <a:ext uri="{FF2B5EF4-FFF2-40B4-BE49-F238E27FC236}">
                  <a16:creationId xmlns:a16="http://schemas.microsoft.com/office/drawing/2014/main" id="{02FD1C3E-5B17-4FCA-DEBB-BC3F24E5F32B}"/>
                </a:ext>
              </a:extLst>
            </p:cNvPr>
            <p:cNvSpPr/>
            <p:nvPr/>
          </p:nvSpPr>
          <p:spPr>
            <a:xfrm>
              <a:off x="0" y="0"/>
              <a:ext cx="4284979" cy="1580709"/>
            </a:xfrm>
            <a:custGeom>
              <a:avLst/>
              <a:gdLst/>
              <a:ahLst/>
              <a:cxnLst/>
              <a:rect l="l" t="t" r="r" b="b"/>
              <a:pathLst>
                <a:path w="4284979" h="1580709">
                  <a:moveTo>
                    <a:pt x="0" y="0"/>
                  </a:moveTo>
                  <a:lnTo>
                    <a:pt x="4284979" y="0"/>
                  </a:lnTo>
                  <a:lnTo>
                    <a:pt x="4284979" y="1580709"/>
                  </a:lnTo>
                  <a:lnTo>
                    <a:pt x="0" y="1580709"/>
                  </a:lnTo>
                  <a:close/>
                </a:path>
              </a:pathLst>
            </a:custGeom>
            <a:solidFill>
              <a:srgbClr val="FFFFFF"/>
            </a:solidFill>
            <a:ln cap="sq">
              <a:noFill/>
              <a:prstDash val="solid"/>
              <a:miter/>
            </a:ln>
          </p:spPr>
          <p:txBody>
            <a:bodyPr/>
            <a:lstStyle/>
            <a:p>
              <a:endParaRPr lang="en-US" sz="504"/>
            </a:p>
          </p:txBody>
        </p:sp>
        <p:sp>
          <p:nvSpPr>
            <p:cNvPr id="9" name="TextBox 9">
              <a:extLst>
                <a:ext uri="{FF2B5EF4-FFF2-40B4-BE49-F238E27FC236}">
                  <a16:creationId xmlns:a16="http://schemas.microsoft.com/office/drawing/2014/main" id="{F45FBE15-1049-626B-631D-CAEBD53E898E}"/>
                </a:ext>
              </a:extLst>
            </p:cNvPr>
            <p:cNvSpPr txBox="1"/>
            <p:nvPr/>
          </p:nvSpPr>
          <p:spPr>
            <a:xfrm>
              <a:off x="0" y="-38100"/>
              <a:ext cx="812800" cy="850900"/>
            </a:xfrm>
            <a:prstGeom prst="rect">
              <a:avLst/>
            </a:prstGeom>
          </p:spPr>
          <p:txBody>
            <a:bodyPr lIns="25400" tIns="25400" rIns="25400" bIns="25400" rtlCol="0" anchor="ctr"/>
            <a:lstStyle/>
            <a:p>
              <a:pPr algn="ctr">
                <a:lnSpc>
                  <a:spcPts val="1330"/>
                </a:lnSpc>
              </a:pPr>
              <a:endParaRPr sz="504"/>
            </a:p>
          </p:txBody>
        </p:sp>
      </p:grpSp>
      <p:sp>
        <p:nvSpPr>
          <p:cNvPr id="12" name="TextBox 12">
            <a:extLst>
              <a:ext uri="{FF2B5EF4-FFF2-40B4-BE49-F238E27FC236}">
                <a16:creationId xmlns:a16="http://schemas.microsoft.com/office/drawing/2014/main" id="{B0463AF4-2514-B968-EA3F-964F0DD239FB}"/>
              </a:ext>
            </a:extLst>
          </p:cNvPr>
          <p:cNvSpPr txBox="1"/>
          <p:nvPr/>
        </p:nvSpPr>
        <p:spPr>
          <a:xfrm>
            <a:off x="914400" y="1001554"/>
            <a:ext cx="3886200" cy="4847481"/>
          </a:xfrm>
          <a:prstGeom prst="rect">
            <a:avLst/>
          </a:prstGeom>
        </p:spPr>
        <p:txBody>
          <a:bodyPr wrap="square" lIns="0" tIns="0" rIns="0" bIns="0" rtlCol="0" anchor="t">
            <a:spAutoFit/>
          </a:bodyPr>
          <a:lstStyle/>
          <a:p>
            <a:pPr marL="285750" indent="-285750">
              <a:buFont typeface="Arial" panose="020B0604020202020204" pitchFamily="34" charset="0"/>
              <a:buChar char="•"/>
            </a:pPr>
            <a:endParaRPr lang="en-US" altLang="zh-CN" sz="1500" i="1" kern="100" dirty="0">
              <a:solidFill>
                <a:schemeClr val="tx1">
                  <a:lumMod val="75000"/>
                  <a:lumOff val="25000"/>
                </a:schemeClr>
              </a:solidFill>
              <a:effectLst/>
              <a:latin typeface="Nunito" pitchFamily="2" charset="77"/>
              <a:ea typeface="等线" panose="02010600030101010101" pitchFamily="2" charset="-122"/>
              <a:cs typeface="Times New Roman" panose="02020603050405020304" pitchFamily="18" charset="0"/>
            </a:endParaRPr>
          </a:p>
          <a:p>
            <a:pPr marL="285750" indent="-285750">
              <a:buFont typeface="Arial" panose="020B0604020202020204" pitchFamily="34" charset="0"/>
              <a:buChar char="•"/>
            </a:pPr>
            <a:r>
              <a:rPr lang="en-US" altLang="zh-CN" sz="1500" kern="100" dirty="0">
                <a:solidFill>
                  <a:schemeClr val="tx1">
                    <a:lumMod val="75000"/>
                    <a:lumOff val="25000"/>
                  </a:schemeClr>
                </a:solidFill>
                <a:effectLst/>
                <a:latin typeface="Nunito" pitchFamily="2" charset="77"/>
                <a:ea typeface="等线" panose="02010600030101010101" pitchFamily="2" charset="-122"/>
                <a:cs typeface="Times New Roman" panose="02020603050405020304" pitchFamily="18" charset="0"/>
              </a:rPr>
              <a:t>According to Szechuan’s </a:t>
            </a:r>
            <a:r>
              <a:rPr lang="en-US" altLang="zh-CN" sz="1500" kern="100" dirty="0" err="1">
                <a:solidFill>
                  <a:schemeClr val="tx1">
                    <a:lumMod val="75000"/>
                    <a:lumOff val="25000"/>
                  </a:schemeClr>
                </a:solidFill>
                <a:effectLst/>
                <a:latin typeface="Nunito" pitchFamily="2" charset="77"/>
                <a:ea typeface="等线" panose="02010600030101010101" pitchFamily="2" charset="-122"/>
                <a:cs typeface="Times New Roman" panose="02020603050405020304" pitchFamily="18" charset="0"/>
              </a:rPr>
              <a:t>Chaodian</a:t>
            </a:r>
            <a:r>
              <a:rPr lang="en-US" altLang="zh-CN" sz="1500" kern="100" dirty="0">
                <a:solidFill>
                  <a:schemeClr val="tx1">
                    <a:lumMod val="75000"/>
                    <a:lumOff val="25000"/>
                  </a:schemeClr>
                </a:solidFill>
                <a:effectLst/>
                <a:latin typeface="Nunito" pitchFamily="2" charset="77"/>
                <a:ea typeface="等线" panose="02010600030101010101" pitchFamily="2" charset="-122"/>
                <a:cs typeface="Times New Roman" panose="02020603050405020304" pitchFamily="18" charset="0"/>
              </a:rPr>
              <a:t> Think Tank, in Q1 of 2023, Tesla accounted for 28% of the market share among large-sized integrators in the United States, ranking first. </a:t>
            </a:r>
          </a:p>
          <a:p>
            <a:pPr marL="285750" indent="-285750">
              <a:buFont typeface="Arial" panose="020B0604020202020204" pitchFamily="34" charset="0"/>
              <a:buChar char="•"/>
            </a:pPr>
            <a:endParaRPr lang="en-US" altLang="zh-CN" sz="1500" kern="100" dirty="0">
              <a:solidFill>
                <a:schemeClr val="tx1">
                  <a:lumMod val="75000"/>
                  <a:lumOff val="25000"/>
                </a:schemeClr>
              </a:solidFill>
              <a:effectLst/>
              <a:latin typeface="Nunito" pitchFamily="2" charset="77"/>
              <a:ea typeface="等线" panose="02010600030101010101" pitchFamily="2" charset="-122"/>
              <a:cs typeface="Times New Roman" panose="02020603050405020304" pitchFamily="18" charset="0"/>
            </a:endParaRPr>
          </a:p>
          <a:p>
            <a:pPr marL="285750" indent="-285750">
              <a:buFont typeface="Arial" panose="020B0604020202020204" pitchFamily="34" charset="0"/>
              <a:buChar char="•"/>
            </a:pPr>
            <a:r>
              <a:rPr lang="en-US" altLang="zh-CN" sz="1500" kern="100" dirty="0">
                <a:solidFill>
                  <a:schemeClr val="tx1">
                    <a:lumMod val="75000"/>
                    <a:lumOff val="25000"/>
                  </a:schemeClr>
                </a:solidFill>
                <a:effectLst/>
                <a:latin typeface="Nunito" pitchFamily="2" charset="77"/>
                <a:ea typeface="等线" panose="02010600030101010101" pitchFamily="2" charset="-122"/>
                <a:cs typeface="Times New Roman" panose="02020603050405020304" pitchFamily="18" charset="0"/>
              </a:rPr>
              <a:t>NextEra, Fluence and </a:t>
            </a:r>
            <a:r>
              <a:rPr lang="en-US" altLang="zh-CN" sz="1500" kern="100" dirty="0" err="1">
                <a:solidFill>
                  <a:schemeClr val="tx1">
                    <a:lumMod val="75000"/>
                    <a:lumOff val="25000"/>
                  </a:schemeClr>
                </a:solidFill>
                <a:effectLst/>
                <a:latin typeface="Nunito" pitchFamily="2" charset="77"/>
                <a:ea typeface="等线" panose="02010600030101010101" pitchFamily="2" charset="-122"/>
                <a:cs typeface="Times New Roman" panose="02020603050405020304" pitchFamily="18" charset="0"/>
              </a:rPr>
              <a:t>Powin</a:t>
            </a:r>
            <a:r>
              <a:rPr lang="en-US" altLang="zh-CN" sz="1500" kern="100" dirty="0">
                <a:solidFill>
                  <a:schemeClr val="tx1">
                    <a:lumMod val="75000"/>
                    <a:lumOff val="25000"/>
                  </a:schemeClr>
                </a:solidFill>
                <a:effectLst/>
                <a:latin typeface="Nunito" pitchFamily="2" charset="77"/>
                <a:ea typeface="等线" panose="02010600030101010101" pitchFamily="2" charset="-122"/>
                <a:cs typeface="Times New Roman" panose="02020603050405020304" pitchFamily="18" charset="0"/>
              </a:rPr>
              <a:t> account for 14%, 10% and 10% of the market share, respectively</a:t>
            </a:r>
            <a:r>
              <a:rPr lang="en-US" altLang="zh-CN" sz="1500" kern="100" dirty="0">
                <a:solidFill>
                  <a:schemeClr val="tx1">
                    <a:lumMod val="75000"/>
                    <a:lumOff val="25000"/>
                  </a:schemeClr>
                </a:solidFill>
                <a:latin typeface="Nunito" pitchFamily="2" charset="77"/>
                <a:ea typeface="等线" panose="02010600030101010101" pitchFamily="2" charset="-122"/>
                <a:cs typeface="Times New Roman" panose="02020603050405020304" pitchFamily="18" charset="0"/>
              </a:rPr>
              <a:t>. </a:t>
            </a:r>
          </a:p>
          <a:p>
            <a:pPr marL="285750" indent="-285750">
              <a:buFont typeface="Arial" panose="020B0604020202020204" pitchFamily="34" charset="0"/>
              <a:buChar char="•"/>
            </a:pPr>
            <a:endParaRPr lang="en-US" altLang="zh-CN" sz="1500" kern="100" dirty="0">
              <a:solidFill>
                <a:schemeClr val="tx1">
                  <a:lumMod val="75000"/>
                  <a:lumOff val="25000"/>
                </a:schemeClr>
              </a:solidFill>
              <a:latin typeface="Nunito" pitchFamily="2" charset="77"/>
              <a:ea typeface="等线" panose="02010600030101010101" pitchFamily="2" charset="-122"/>
              <a:cs typeface="Times New Roman" panose="02020603050405020304" pitchFamily="18" charset="0"/>
            </a:endParaRPr>
          </a:p>
          <a:p>
            <a:pPr marL="285750" indent="-285750">
              <a:buFont typeface="Arial" panose="020B0604020202020204" pitchFamily="34" charset="0"/>
              <a:buChar char="•"/>
            </a:pPr>
            <a:r>
              <a:rPr lang="en-US" altLang="zh-CN" sz="1500" kern="100" dirty="0">
                <a:solidFill>
                  <a:schemeClr val="tx1">
                    <a:lumMod val="75000"/>
                    <a:lumOff val="25000"/>
                  </a:schemeClr>
                </a:solidFill>
                <a:latin typeface="Nunito" pitchFamily="2" charset="77"/>
                <a:ea typeface="等线" panose="02010600030101010101" pitchFamily="2" charset="-122"/>
                <a:cs typeface="Times New Roman" panose="02020603050405020304" pitchFamily="18" charset="0"/>
              </a:rPr>
              <a:t>Tesla CEO Elon Musk said that Tesla's energy storage business may even surpass its electric vehicle business in the future, noting that </a:t>
            </a:r>
            <a:r>
              <a:rPr lang="en-US" altLang="zh-CN" sz="1500" kern="100" dirty="0">
                <a:solidFill>
                  <a:schemeClr val="tx1">
                    <a:lumMod val="75000"/>
                    <a:lumOff val="25000"/>
                  </a:schemeClr>
                </a:solidFill>
                <a:effectLst/>
                <a:latin typeface="Nunito" pitchFamily="2" charset="77"/>
                <a:ea typeface="等线" panose="02010600030101010101" pitchFamily="2" charset="-122"/>
                <a:cs typeface="Times New Roman" panose="02020603050405020304" pitchFamily="18" charset="0"/>
              </a:rPr>
              <a:t>Tesla </a:t>
            </a:r>
            <a:r>
              <a:rPr lang="en-US" altLang="zh-CN" sz="1500" kern="100" dirty="0">
                <a:solidFill>
                  <a:schemeClr val="tx1">
                    <a:lumMod val="75000"/>
                    <a:lumOff val="25000"/>
                  </a:schemeClr>
                </a:solidFill>
                <a:latin typeface="Nunito" pitchFamily="2" charset="77"/>
                <a:ea typeface="等线" panose="02010600030101010101" pitchFamily="2" charset="-122"/>
                <a:cs typeface="Times New Roman" panose="02020603050405020304" pitchFamily="18" charset="0"/>
              </a:rPr>
              <a:t>plans </a:t>
            </a:r>
            <a:r>
              <a:rPr lang="en-US" altLang="zh-CN" sz="1500" kern="100" dirty="0">
                <a:solidFill>
                  <a:schemeClr val="tx1">
                    <a:lumMod val="75000"/>
                    <a:lumOff val="25000"/>
                  </a:schemeClr>
                </a:solidFill>
                <a:effectLst/>
                <a:latin typeface="Nunito" pitchFamily="2" charset="77"/>
                <a:ea typeface="等线" panose="02010600030101010101" pitchFamily="2" charset="-122"/>
                <a:cs typeface="Times New Roman" panose="02020603050405020304" pitchFamily="18" charset="0"/>
              </a:rPr>
              <a:t>to build an energy storage project on a scale of 100GWH. </a:t>
            </a:r>
          </a:p>
          <a:p>
            <a:pPr marL="285750" indent="-285750">
              <a:buFont typeface="Arial" panose="020B0604020202020204" pitchFamily="34" charset="0"/>
              <a:buChar char="•"/>
            </a:pPr>
            <a:endParaRPr lang="en-US" altLang="zh-CN" sz="1500" kern="100" dirty="0">
              <a:solidFill>
                <a:schemeClr val="tx1">
                  <a:lumMod val="75000"/>
                  <a:lumOff val="25000"/>
                </a:schemeClr>
              </a:solidFill>
              <a:effectLst/>
              <a:latin typeface="Nunito" pitchFamily="2" charset="77"/>
              <a:ea typeface="等线" panose="02010600030101010101" pitchFamily="2" charset="-122"/>
              <a:cs typeface="Times New Roman" panose="02020603050405020304" pitchFamily="18" charset="0"/>
            </a:endParaRPr>
          </a:p>
          <a:p>
            <a:pPr marL="285750" indent="-285750">
              <a:buFont typeface="Arial" panose="020B0604020202020204" pitchFamily="34" charset="0"/>
              <a:buChar char="•"/>
            </a:pPr>
            <a:r>
              <a:rPr lang="en-US" altLang="zh-CN" sz="1500" kern="100" dirty="0">
                <a:solidFill>
                  <a:schemeClr val="tx1">
                    <a:lumMod val="75000"/>
                    <a:lumOff val="25000"/>
                  </a:schemeClr>
                </a:solidFill>
                <a:effectLst/>
                <a:latin typeface="Nunito" pitchFamily="2" charset="77"/>
                <a:ea typeface="等线" panose="02010600030101010101" pitchFamily="2" charset="-122"/>
                <a:cs typeface="Times New Roman" panose="02020603050405020304" pitchFamily="18" charset="0"/>
              </a:rPr>
              <a:t>Tesla's energy storage business could have future growth of more than 10x.</a:t>
            </a:r>
            <a:br>
              <a:rPr lang="zh-CN" altLang="zh-CN" sz="1500" kern="100" dirty="0">
                <a:solidFill>
                  <a:schemeClr val="tx1">
                    <a:lumMod val="75000"/>
                    <a:lumOff val="25000"/>
                  </a:schemeClr>
                </a:solidFill>
                <a:effectLst/>
                <a:latin typeface="Nunito" pitchFamily="2" charset="77"/>
                <a:ea typeface="等线" panose="02010600030101010101" pitchFamily="2" charset="-122"/>
                <a:cs typeface="Times New Roman" panose="02020603050405020304" pitchFamily="18" charset="0"/>
              </a:rPr>
            </a:br>
            <a:endParaRPr lang="en-US" altLang="zh-CN" sz="1500" kern="100" dirty="0">
              <a:solidFill>
                <a:schemeClr val="tx1">
                  <a:lumMod val="75000"/>
                  <a:lumOff val="25000"/>
                </a:schemeClr>
              </a:solidFill>
              <a:effectLst/>
              <a:latin typeface="Nunito" pitchFamily="2" charset="77"/>
              <a:ea typeface="等线" panose="02010600030101010101" pitchFamily="2" charset="-122"/>
              <a:cs typeface="Times New Roman" panose="02020603050405020304" pitchFamily="18" charset="0"/>
            </a:endParaRPr>
          </a:p>
        </p:txBody>
      </p:sp>
      <p:grpSp>
        <p:nvGrpSpPr>
          <p:cNvPr id="13" name="Group 2">
            <a:extLst>
              <a:ext uri="{FF2B5EF4-FFF2-40B4-BE49-F238E27FC236}">
                <a16:creationId xmlns:a16="http://schemas.microsoft.com/office/drawing/2014/main" id="{E4A1C025-F29F-C4D1-F42C-FFB326F244B6}"/>
              </a:ext>
            </a:extLst>
          </p:cNvPr>
          <p:cNvGrpSpPr/>
          <p:nvPr/>
        </p:nvGrpSpPr>
        <p:grpSpPr>
          <a:xfrm>
            <a:off x="0" y="6172199"/>
            <a:ext cx="9144000" cy="685801"/>
            <a:chOff x="0" y="0"/>
            <a:chExt cx="4816593" cy="263407"/>
          </a:xfrm>
        </p:grpSpPr>
        <p:sp>
          <p:nvSpPr>
            <p:cNvPr id="14" name="Freeform 3">
              <a:extLst>
                <a:ext uri="{FF2B5EF4-FFF2-40B4-BE49-F238E27FC236}">
                  <a16:creationId xmlns:a16="http://schemas.microsoft.com/office/drawing/2014/main" id="{B2B34DA7-5791-8421-DDE0-D02820B85022}"/>
                </a:ext>
              </a:extLst>
            </p:cNvPr>
            <p:cNvSpPr/>
            <p:nvPr/>
          </p:nvSpPr>
          <p:spPr>
            <a:xfrm>
              <a:off x="0" y="0"/>
              <a:ext cx="4816592" cy="263407"/>
            </a:xfrm>
            <a:custGeom>
              <a:avLst/>
              <a:gdLst/>
              <a:ahLst/>
              <a:cxnLst/>
              <a:rect l="l" t="t" r="r" b="b"/>
              <a:pathLst>
                <a:path w="4816592" h="263407">
                  <a:moveTo>
                    <a:pt x="0" y="0"/>
                  </a:moveTo>
                  <a:lnTo>
                    <a:pt x="4816592" y="0"/>
                  </a:lnTo>
                  <a:lnTo>
                    <a:pt x="4816592" y="263407"/>
                  </a:lnTo>
                  <a:lnTo>
                    <a:pt x="0" y="263407"/>
                  </a:lnTo>
                  <a:close/>
                </a:path>
              </a:pathLst>
            </a:custGeom>
            <a:solidFill>
              <a:srgbClr val="F2F1F2"/>
            </a:solidFill>
          </p:spPr>
          <p:txBody>
            <a:bodyPr/>
            <a:lstStyle/>
            <a:p>
              <a:endParaRPr lang="en-US" sz="504"/>
            </a:p>
          </p:txBody>
        </p:sp>
        <p:sp>
          <p:nvSpPr>
            <p:cNvPr id="15" name="TextBox 4">
              <a:extLst>
                <a:ext uri="{FF2B5EF4-FFF2-40B4-BE49-F238E27FC236}">
                  <a16:creationId xmlns:a16="http://schemas.microsoft.com/office/drawing/2014/main" id="{F9E923F9-0952-6AA7-DC99-6F912A059E62}"/>
                </a:ext>
              </a:extLst>
            </p:cNvPr>
            <p:cNvSpPr txBox="1"/>
            <p:nvPr/>
          </p:nvSpPr>
          <p:spPr>
            <a:xfrm>
              <a:off x="0" y="-38100"/>
              <a:ext cx="812800" cy="850900"/>
            </a:xfrm>
            <a:prstGeom prst="rect">
              <a:avLst/>
            </a:prstGeom>
          </p:spPr>
          <p:txBody>
            <a:bodyPr lIns="25400" tIns="25400" rIns="25400" bIns="25400" rtlCol="0" anchor="ctr"/>
            <a:lstStyle/>
            <a:p>
              <a:pPr>
                <a:lnSpc>
                  <a:spcPts val="1330"/>
                </a:lnSpc>
              </a:pPr>
              <a:endParaRPr sz="504"/>
            </a:p>
          </p:txBody>
        </p:sp>
      </p:grpSp>
      <p:sp>
        <p:nvSpPr>
          <p:cNvPr id="2" name="TextBox 10">
            <a:extLst>
              <a:ext uri="{FF2B5EF4-FFF2-40B4-BE49-F238E27FC236}">
                <a16:creationId xmlns:a16="http://schemas.microsoft.com/office/drawing/2014/main" id="{E0AEA7C4-FF40-19FF-A00B-B97CC63DFBAF}"/>
              </a:ext>
            </a:extLst>
          </p:cNvPr>
          <p:cNvSpPr txBox="1"/>
          <p:nvPr/>
        </p:nvSpPr>
        <p:spPr>
          <a:xfrm>
            <a:off x="990600" y="609600"/>
            <a:ext cx="5731565" cy="304800"/>
          </a:xfrm>
          <a:prstGeom prst="rect">
            <a:avLst/>
          </a:prstGeom>
        </p:spPr>
        <p:txBody>
          <a:bodyPr wrap="square" lIns="0" tIns="0" rIns="0" bIns="0" rtlCol="0" anchor="t">
            <a:spAutoFit/>
          </a:bodyPr>
          <a:lstStyle/>
          <a:p>
            <a:r>
              <a:rPr lang="en-US" altLang="zh-CN" sz="2000" b="1" kern="100" dirty="0">
                <a:effectLst/>
                <a:latin typeface="Poppins" pitchFamily="2" charset="77"/>
                <a:ea typeface="等线" panose="02010600030101010101" pitchFamily="2" charset="-122"/>
                <a:cs typeface="Poppins" pitchFamily="2" charset="77"/>
              </a:rPr>
              <a:t>Tesla’s Market Share and Growth Potential</a:t>
            </a:r>
            <a:endParaRPr lang="en-US" sz="2000" dirty="0">
              <a:latin typeface="Poppins" pitchFamily="2" charset="77"/>
              <a:cs typeface="Poppins" pitchFamily="2" charset="77"/>
            </a:endParaRPr>
          </a:p>
        </p:txBody>
      </p:sp>
      <p:grpSp>
        <p:nvGrpSpPr>
          <p:cNvPr id="4" name="Group 7">
            <a:extLst>
              <a:ext uri="{FF2B5EF4-FFF2-40B4-BE49-F238E27FC236}">
                <a16:creationId xmlns:a16="http://schemas.microsoft.com/office/drawing/2014/main" id="{21061889-4F0C-D891-C235-1A0E3B6FE902}"/>
              </a:ext>
            </a:extLst>
          </p:cNvPr>
          <p:cNvGrpSpPr/>
          <p:nvPr/>
        </p:nvGrpSpPr>
        <p:grpSpPr>
          <a:xfrm>
            <a:off x="0" y="0"/>
            <a:ext cx="457200" cy="6858000"/>
            <a:chOff x="0" y="0"/>
            <a:chExt cx="2015958" cy="1626387"/>
          </a:xfrm>
        </p:grpSpPr>
        <p:sp>
          <p:nvSpPr>
            <p:cNvPr id="5" name="Freeform 8">
              <a:extLst>
                <a:ext uri="{FF2B5EF4-FFF2-40B4-BE49-F238E27FC236}">
                  <a16:creationId xmlns:a16="http://schemas.microsoft.com/office/drawing/2014/main" id="{1D179974-4546-42A1-171B-74E086C9117D}"/>
                </a:ext>
              </a:extLst>
            </p:cNvPr>
            <p:cNvSpPr/>
            <p:nvPr/>
          </p:nvSpPr>
          <p:spPr>
            <a:xfrm>
              <a:off x="0" y="0"/>
              <a:ext cx="2015958" cy="1626387"/>
            </a:xfrm>
            <a:custGeom>
              <a:avLst/>
              <a:gdLst/>
              <a:ahLst/>
              <a:cxnLst/>
              <a:rect l="l" t="t" r="r" b="b"/>
              <a:pathLst>
                <a:path w="2015958" h="1626387">
                  <a:moveTo>
                    <a:pt x="0" y="0"/>
                  </a:moveTo>
                  <a:lnTo>
                    <a:pt x="2015958" y="0"/>
                  </a:lnTo>
                  <a:lnTo>
                    <a:pt x="2015958" y="1626387"/>
                  </a:lnTo>
                  <a:lnTo>
                    <a:pt x="0" y="1626387"/>
                  </a:lnTo>
                  <a:close/>
                </a:path>
              </a:pathLst>
            </a:custGeom>
            <a:solidFill>
              <a:srgbClr val="0C2A5A"/>
            </a:solidFill>
          </p:spPr>
          <p:txBody>
            <a:bodyPr/>
            <a:lstStyle/>
            <a:p>
              <a:endParaRPr lang="en-US" sz="504"/>
            </a:p>
          </p:txBody>
        </p:sp>
        <p:sp>
          <p:nvSpPr>
            <p:cNvPr id="6" name="TextBox 9">
              <a:extLst>
                <a:ext uri="{FF2B5EF4-FFF2-40B4-BE49-F238E27FC236}">
                  <a16:creationId xmlns:a16="http://schemas.microsoft.com/office/drawing/2014/main" id="{8AF0055B-3EC4-DF00-C9FB-3A0D53AF3C8F}"/>
                </a:ext>
              </a:extLst>
            </p:cNvPr>
            <p:cNvSpPr txBox="1"/>
            <p:nvPr/>
          </p:nvSpPr>
          <p:spPr>
            <a:xfrm>
              <a:off x="0" y="-38100"/>
              <a:ext cx="812800" cy="850900"/>
            </a:xfrm>
            <a:prstGeom prst="rect">
              <a:avLst/>
            </a:prstGeom>
          </p:spPr>
          <p:txBody>
            <a:bodyPr lIns="25400" tIns="25400" rIns="25400" bIns="25400" rtlCol="0" anchor="ctr"/>
            <a:lstStyle/>
            <a:p>
              <a:pPr algn="ctr">
                <a:lnSpc>
                  <a:spcPts val="1330"/>
                </a:lnSpc>
              </a:pPr>
              <a:endParaRPr sz="504"/>
            </a:p>
          </p:txBody>
        </p:sp>
      </p:grpSp>
      <p:graphicFrame>
        <p:nvGraphicFramePr>
          <p:cNvPr id="10" name="Chart 9">
            <a:extLst>
              <a:ext uri="{FF2B5EF4-FFF2-40B4-BE49-F238E27FC236}">
                <a16:creationId xmlns:a16="http://schemas.microsoft.com/office/drawing/2014/main" id="{1D28812F-AE4B-9279-30EB-8DFEC2DE28E2}"/>
              </a:ext>
            </a:extLst>
          </p:cNvPr>
          <p:cNvGraphicFramePr/>
          <p:nvPr>
            <p:extLst>
              <p:ext uri="{D42A27DB-BD31-4B8C-83A1-F6EECF244321}">
                <p14:modId xmlns:p14="http://schemas.microsoft.com/office/powerpoint/2010/main" val="3617985054"/>
              </p:ext>
            </p:extLst>
          </p:nvPr>
        </p:nvGraphicFramePr>
        <p:xfrm>
          <a:off x="4800600" y="1219200"/>
          <a:ext cx="4572000" cy="43434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87E0505C-94E2-074C-E2DE-26841201C35B}"/>
              </a:ext>
            </a:extLst>
          </p:cNvPr>
          <p:cNvSpPr txBox="1"/>
          <p:nvPr/>
        </p:nvSpPr>
        <p:spPr>
          <a:xfrm>
            <a:off x="8610600" y="6400800"/>
            <a:ext cx="533400" cy="307777"/>
          </a:xfrm>
          <a:prstGeom prst="rect">
            <a:avLst/>
          </a:prstGeom>
          <a:noFill/>
        </p:spPr>
        <p:txBody>
          <a:bodyPr wrap="square" rtlCol="0">
            <a:spAutoFit/>
          </a:bodyPr>
          <a:lstStyle/>
          <a:p>
            <a:fld id="{D32CD72E-A3AC-6C42-B310-42A3D9F030FC}" type="slidenum">
              <a:rPr lang="en-US" sz="1400" b="1" smtClean="0">
                <a:latin typeface="Nunito" pitchFamily="2" charset="77"/>
              </a:rPr>
              <a:t>5</a:t>
            </a:fld>
            <a:endParaRPr lang="en-US" sz="1400" b="1" dirty="0">
              <a:latin typeface="Nunito" pitchFamily="2" charset="77"/>
            </a:endParaRPr>
          </a:p>
        </p:txBody>
      </p:sp>
      <p:sp>
        <p:nvSpPr>
          <p:cNvPr id="17" name="Freeform 6">
            <a:extLst>
              <a:ext uri="{FF2B5EF4-FFF2-40B4-BE49-F238E27FC236}">
                <a16:creationId xmlns:a16="http://schemas.microsoft.com/office/drawing/2014/main" id="{4D298D0A-6DFA-EF00-C952-9EC7544B1055}"/>
              </a:ext>
            </a:extLst>
          </p:cNvPr>
          <p:cNvSpPr>
            <a:spLocks noChangeAspect="1"/>
          </p:cNvSpPr>
          <p:nvPr/>
        </p:nvSpPr>
        <p:spPr>
          <a:xfrm>
            <a:off x="6906115" y="6345471"/>
            <a:ext cx="1552085" cy="360129"/>
          </a:xfrm>
          <a:custGeom>
            <a:avLst/>
            <a:gdLst/>
            <a:ahLst/>
            <a:cxnLst/>
            <a:rect l="l" t="t" r="r" b="b"/>
            <a:pathLst>
              <a:path w="2447355" h="567858">
                <a:moveTo>
                  <a:pt x="0" y="0"/>
                </a:moveTo>
                <a:lnTo>
                  <a:pt x="2447355" y="0"/>
                </a:lnTo>
                <a:lnTo>
                  <a:pt x="2447355" y="567857"/>
                </a:lnTo>
                <a:lnTo>
                  <a:pt x="0" y="567857"/>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en-US" sz="504" dirty="0"/>
          </a:p>
        </p:txBody>
      </p:sp>
    </p:spTree>
    <p:extLst>
      <p:ext uri="{BB962C8B-B14F-4D97-AF65-F5344CB8AC3E}">
        <p14:creationId xmlns:p14="http://schemas.microsoft.com/office/powerpoint/2010/main" val="2182566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24317A-A1BE-C537-6298-C9B40D03DFD6}"/>
            </a:ext>
          </a:extLst>
        </p:cNvPr>
        <p:cNvGrpSpPr/>
        <p:nvPr/>
      </p:nvGrpSpPr>
      <p:grpSpPr>
        <a:xfrm>
          <a:off x="0" y="0"/>
          <a:ext cx="0" cy="0"/>
          <a:chOff x="0" y="0"/>
          <a:chExt cx="0" cy="0"/>
        </a:xfrm>
      </p:grpSpPr>
      <p:grpSp>
        <p:nvGrpSpPr>
          <p:cNvPr id="4" name="Group 2">
            <a:extLst>
              <a:ext uri="{FF2B5EF4-FFF2-40B4-BE49-F238E27FC236}">
                <a16:creationId xmlns:a16="http://schemas.microsoft.com/office/drawing/2014/main" id="{157513B5-49B5-BB10-3AB4-32FA858BE036}"/>
              </a:ext>
            </a:extLst>
          </p:cNvPr>
          <p:cNvGrpSpPr/>
          <p:nvPr/>
        </p:nvGrpSpPr>
        <p:grpSpPr>
          <a:xfrm>
            <a:off x="0" y="6172199"/>
            <a:ext cx="9144000" cy="685801"/>
            <a:chOff x="0" y="0"/>
            <a:chExt cx="4816593" cy="263407"/>
          </a:xfrm>
        </p:grpSpPr>
        <p:sp>
          <p:nvSpPr>
            <p:cNvPr id="5" name="Freeform 3">
              <a:extLst>
                <a:ext uri="{FF2B5EF4-FFF2-40B4-BE49-F238E27FC236}">
                  <a16:creationId xmlns:a16="http://schemas.microsoft.com/office/drawing/2014/main" id="{E1B53D74-87FF-5905-15A9-77B10972F92D}"/>
                </a:ext>
              </a:extLst>
            </p:cNvPr>
            <p:cNvSpPr/>
            <p:nvPr/>
          </p:nvSpPr>
          <p:spPr>
            <a:xfrm>
              <a:off x="0" y="0"/>
              <a:ext cx="4816592" cy="263407"/>
            </a:xfrm>
            <a:custGeom>
              <a:avLst/>
              <a:gdLst/>
              <a:ahLst/>
              <a:cxnLst/>
              <a:rect l="l" t="t" r="r" b="b"/>
              <a:pathLst>
                <a:path w="4816592" h="263407">
                  <a:moveTo>
                    <a:pt x="0" y="0"/>
                  </a:moveTo>
                  <a:lnTo>
                    <a:pt x="4816592" y="0"/>
                  </a:lnTo>
                  <a:lnTo>
                    <a:pt x="4816592" y="263407"/>
                  </a:lnTo>
                  <a:lnTo>
                    <a:pt x="0" y="263407"/>
                  </a:lnTo>
                  <a:close/>
                </a:path>
              </a:pathLst>
            </a:custGeom>
            <a:solidFill>
              <a:srgbClr val="F2F1F2"/>
            </a:solidFill>
          </p:spPr>
          <p:txBody>
            <a:bodyPr/>
            <a:lstStyle/>
            <a:p>
              <a:endParaRPr lang="en-US" sz="504"/>
            </a:p>
          </p:txBody>
        </p:sp>
        <p:sp>
          <p:nvSpPr>
            <p:cNvPr id="6" name="TextBox 4">
              <a:extLst>
                <a:ext uri="{FF2B5EF4-FFF2-40B4-BE49-F238E27FC236}">
                  <a16:creationId xmlns:a16="http://schemas.microsoft.com/office/drawing/2014/main" id="{93EAD2DB-FBB3-A3E2-DAAA-95E402F75EA4}"/>
                </a:ext>
              </a:extLst>
            </p:cNvPr>
            <p:cNvSpPr txBox="1"/>
            <p:nvPr/>
          </p:nvSpPr>
          <p:spPr>
            <a:xfrm>
              <a:off x="0" y="-38100"/>
              <a:ext cx="812800" cy="850900"/>
            </a:xfrm>
            <a:prstGeom prst="rect">
              <a:avLst/>
            </a:prstGeom>
          </p:spPr>
          <p:txBody>
            <a:bodyPr lIns="25400" tIns="25400" rIns="25400" bIns="25400" rtlCol="0" anchor="ctr"/>
            <a:lstStyle/>
            <a:p>
              <a:pPr>
                <a:lnSpc>
                  <a:spcPts val="1330"/>
                </a:lnSpc>
              </a:pPr>
              <a:endParaRPr sz="504"/>
            </a:p>
          </p:txBody>
        </p:sp>
      </p:grpSp>
      <p:grpSp>
        <p:nvGrpSpPr>
          <p:cNvPr id="7" name="Group 7">
            <a:extLst>
              <a:ext uri="{FF2B5EF4-FFF2-40B4-BE49-F238E27FC236}">
                <a16:creationId xmlns:a16="http://schemas.microsoft.com/office/drawing/2014/main" id="{5D06801D-B4A0-1B67-7542-748AD48D5D17}"/>
              </a:ext>
            </a:extLst>
          </p:cNvPr>
          <p:cNvGrpSpPr/>
          <p:nvPr/>
        </p:nvGrpSpPr>
        <p:grpSpPr>
          <a:xfrm>
            <a:off x="514350" y="1885621"/>
            <a:ext cx="8134765" cy="3000878"/>
            <a:chOff x="0" y="0"/>
            <a:chExt cx="4284979" cy="1580709"/>
          </a:xfrm>
        </p:grpSpPr>
        <p:sp>
          <p:nvSpPr>
            <p:cNvPr id="8" name="Freeform 8">
              <a:extLst>
                <a:ext uri="{FF2B5EF4-FFF2-40B4-BE49-F238E27FC236}">
                  <a16:creationId xmlns:a16="http://schemas.microsoft.com/office/drawing/2014/main" id="{6E7D5B61-BE60-1C68-FEBB-6E1C3EA81BF3}"/>
                </a:ext>
              </a:extLst>
            </p:cNvPr>
            <p:cNvSpPr/>
            <p:nvPr/>
          </p:nvSpPr>
          <p:spPr>
            <a:xfrm>
              <a:off x="0" y="0"/>
              <a:ext cx="4284979" cy="1580709"/>
            </a:xfrm>
            <a:custGeom>
              <a:avLst/>
              <a:gdLst/>
              <a:ahLst/>
              <a:cxnLst/>
              <a:rect l="l" t="t" r="r" b="b"/>
              <a:pathLst>
                <a:path w="4284979" h="1580709">
                  <a:moveTo>
                    <a:pt x="0" y="0"/>
                  </a:moveTo>
                  <a:lnTo>
                    <a:pt x="4284979" y="0"/>
                  </a:lnTo>
                  <a:lnTo>
                    <a:pt x="4284979" y="1580709"/>
                  </a:lnTo>
                  <a:lnTo>
                    <a:pt x="0" y="1580709"/>
                  </a:lnTo>
                  <a:close/>
                </a:path>
              </a:pathLst>
            </a:custGeom>
            <a:solidFill>
              <a:srgbClr val="FFFFFF"/>
            </a:solidFill>
            <a:ln cap="sq">
              <a:noFill/>
              <a:prstDash val="solid"/>
              <a:miter/>
            </a:ln>
          </p:spPr>
          <p:txBody>
            <a:bodyPr/>
            <a:lstStyle/>
            <a:p>
              <a:endParaRPr lang="en-US" sz="504"/>
            </a:p>
          </p:txBody>
        </p:sp>
        <p:sp>
          <p:nvSpPr>
            <p:cNvPr id="9" name="TextBox 9">
              <a:extLst>
                <a:ext uri="{FF2B5EF4-FFF2-40B4-BE49-F238E27FC236}">
                  <a16:creationId xmlns:a16="http://schemas.microsoft.com/office/drawing/2014/main" id="{2CB9D044-23A3-5B23-65DA-6AA9752E65D1}"/>
                </a:ext>
              </a:extLst>
            </p:cNvPr>
            <p:cNvSpPr txBox="1"/>
            <p:nvPr/>
          </p:nvSpPr>
          <p:spPr>
            <a:xfrm>
              <a:off x="0" y="-38100"/>
              <a:ext cx="812800" cy="850900"/>
            </a:xfrm>
            <a:prstGeom prst="rect">
              <a:avLst/>
            </a:prstGeom>
          </p:spPr>
          <p:txBody>
            <a:bodyPr lIns="25400" tIns="25400" rIns="25400" bIns="25400" rtlCol="0" anchor="ctr"/>
            <a:lstStyle/>
            <a:p>
              <a:pPr algn="ctr">
                <a:lnSpc>
                  <a:spcPts val="1330"/>
                </a:lnSpc>
              </a:pPr>
              <a:endParaRPr sz="504"/>
            </a:p>
          </p:txBody>
        </p:sp>
      </p:grpSp>
      <p:sp>
        <p:nvSpPr>
          <p:cNvPr id="12" name="TextBox 12">
            <a:extLst>
              <a:ext uri="{FF2B5EF4-FFF2-40B4-BE49-F238E27FC236}">
                <a16:creationId xmlns:a16="http://schemas.microsoft.com/office/drawing/2014/main" id="{91537A25-A514-575D-FBBA-A1A208DE6F1E}"/>
              </a:ext>
            </a:extLst>
          </p:cNvPr>
          <p:cNvSpPr txBox="1"/>
          <p:nvPr/>
        </p:nvSpPr>
        <p:spPr>
          <a:xfrm>
            <a:off x="1676400" y="1143000"/>
            <a:ext cx="6687094" cy="3200876"/>
          </a:xfrm>
          <a:prstGeom prst="rect">
            <a:avLst/>
          </a:prstGeom>
        </p:spPr>
        <p:txBody>
          <a:bodyPr lIns="0" tIns="0" rIns="0" bIns="0" rtlCol="0" anchor="t">
            <a:spAutoFit/>
          </a:bodyPr>
          <a:lstStyle/>
          <a:p>
            <a:pPr marL="285750" indent="-285750">
              <a:buFont typeface="Arial" panose="020B0604020202020204" pitchFamily="34" charset="0"/>
              <a:buChar char="•"/>
            </a:pPr>
            <a:endParaRPr lang="en-US" altLang="zh-CN" sz="1600" kern="100" dirty="0">
              <a:solidFill>
                <a:schemeClr val="tx1">
                  <a:lumMod val="75000"/>
                  <a:lumOff val="25000"/>
                </a:schemeClr>
              </a:solidFill>
              <a:effectLst/>
              <a:latin typeface="Nunito" pitchFamily="2" charset="77"/>
              <a:ea typeface="等线" panose="02010600030101010101" pitchFamily="2" charset="-122"/>
              <a:cs typeface="Times New Roman" panose="02020603050405020304" pitchFamily="18" charset="0"/>
            </a:endParaRPr>
          </a:p>
          <a:p>
            <a:pPr marL="285750" indent="-285750">
              <a:buFont typeface="Arial" panose="020B0604020202020204" pitchFamily="34" charset="0"/>
              <a:buChar char="•"/>
            </a:pPr>
            <a:r>
              <a:rPr lang="en-US" altLang="zh-CN" sz="1600" kern="100" dirty="0">
                <a:solidFill>
                  <a:schemeClr val="tx1">
                    <a:lumMod val="75000"/>
                    <a:lumOff val="25000"/>
                  </a:schemeClr>
                </a:solidFill>
                <a:effectLst/>
                <a:latin typeface="Nunito" pitchFamily="2" charset="77"/>
                <a:ea typeface="等线" panose="02010600030101010101" pitchFamily="2" charset="-122"/>
                <a:cs typeface="Times New Roman" panose="02020603050405020304" pitchFamily="18" charset="0"/>
              </a:rPr>
              <a:t>For Morgan Stanley, Tesla’s biggest </a:t>
            </a:r>
            <a:r>
              <a:rPr lang="en-US" altLang="zh-CN" sz="1600" kern="100" dirty="0">
                <a:solidFill>
                  <a:schemeClr val="tx1">
                    <a:lumMod val="75000"/>
                    <a:lumOff val="25000"/>
                  </a:schemeClr>
                </a:solidFill>
                <a:latin typeface="Nunito" pitchFamily="2" charset="77"/>
                <a:ea typeface="等线" panose="02010600030101010101" pitchFamily="2" charset="-122"/>
                <a:cs typeface="Times New Roman" panose="02020603050405020304" pitchFamily="18" charset="0"/>
              </a:rPr>
              <a:t>future draw </a:t>
            </a:r>
            <a:r>
              <a:rPr lang="en-US" altLang="zh-CN" sz="1600" kern="100" dirty="0">
                <a:solidFill>
                  <a:schemeClr val="tx1">
                    <a:lumMod val="75000"/>
                    <a:lumOff val="25000"/>
                  </a:schemeClr>
                </a:solidFill>
                <a:effectLst/>
                <a:latin typeface="Nunito" pitchFamily="2" charset="77"/>
                <a:ea typeface="等线" panose="02010600030101010101" pitchFamily="2" charset="-122"/>
                <a:cs typeface="Times New Roman" panose="02020603050405020304" pitchFamily="18" charset="0"/>
              </a:rPr>
              <a:t>is its new energy and energy storage business.</a:t>
            </a:r>
            <a:r>
              <a:rPr lang="en-CA" altLang="zh-CN" sz="1600" kern="100" dirty="0">
                <a:solidFill>
                  <a:schemeClr val="tx1">
                    <a:lumMod val="75000"/>
                    <a:lumOff val="25000"/>
                  </a:schemeClr>
                </a:solidFill>
                <a:latin typeface="Nunito" pitchFamily="2" charset="77"/>
                <a:ea typeface="等线" panose="02010600030101010101" pitchFamily="2" charset="-122"/>
                <a:cs typeface="Times New Roman" panose="02020603050405020304" pitchFamily="18" charset="0"/>
              </a:rPr>
              <a:t> </a:t>
            </a:r>
          </a:p>
          <a:p>
            <a:pPr marL="285750" indent="-285750">
              <a:buFont typeface="Arial" panose="020B0604020202020204" pitchFamily="34" charset="0"/>
              <a:buChar char="•"/>
            </a:pPr>
            <a:endParaRPr lang="en-CA" altLang="zh-CN" sz="1600" kern="100" dirty="0">
              <a:solidFill>
                <a:schemeClr val="tx1">
                  <a:lumMod val="75000"/>
                  <a:lumOff val="25000"/>
                </a:schemeClr>
              </a:solidFill>
              <a:latin typeface="Nunito" pitchFamily="2" charset="77"/>
              <a:ea typeface="等线" panose="02010600030101010101" pitchFamily="2" charset="-122"/>
              <a:cs typeface="Times New Roman" panose="02020603050405020304" pitchFamily="18" charset="0"/>
            </a:endParaRPr>
          </a:p>
          <a:p>
            <a:pPr marL="285750" indent="-285750">
              <a:buFont typeface="Arial" panose="020B0604020202020204" pitchFamily="34" charset="0"/>
              <a:buChar char="•"/>
            </a:pPr>
            <a:r>
              <a:rPr lang="en-US" altLang="zh-CN" sz="1600" dirty="0">
                <a:solidFill>
                  <a:schemeClr val="tx1">
                    <a:lumMod val="75000"/>
                    <a:lumOff val="25000"/>
                  </a:schemeClr>
                </a:solidFill>
                <a:effectLst/>
                <a:latin typeface="Nunito" pitchFamily="2" charset="77"/>
                <a:ea typeface="等线" panose="02010600030101010101" pitchFamily="2" charset="-122"/>
                <a:cs typeface="Times New Roman" panose="02020603050405020304" pitchFamily="18" charset="0"/>
              </a:rPr>
              <a:t>On June 25, 2024, Morgan Stanley released a report that Tesla held a "key card" and would be the key "winner" of the next round of AI investment. This ”trump card" is not Tesla's AI or robot business, but its solar energy and energy storage business.</a:t>
            </a:r>
            <a:r>
              <a:rPr lang="zh-CN" altLang="zh-CN" sz="1600" dirty="0">
                <a:solidFill>
                  <a:schemeClr val="tx1">
                    <a:lumMod val="75000"/>
                    <a:lumOff val="25000"/>
                  </a:schemeClr>
                </a:solidFill>
                <a:effectLst/>
                <a:latin typeface="Nunito" pitchFamily="2" charset="77"/>
                <a:ea typeface="等线" panose="02010600030101010101" pitchFamily="2" charset="-122"/>
              </a:rPr>
              <a:t> </a:t>
            </a:r>
            <a:endParaRPr lang="en-US" altLang="zh-CN" sz="1600" kern="100" dirty="0">
              <a:solidFill>
                <a:schemeClr val="tx1">
                  <a:lumMod val="75000"/>
                  <a:lumOff val="25000"/>
                </a:schemeClr>
              </a:solidFill>
              <a:latin typeface="Nunito" pitchFamily="2" charset="77"/>
              <a:ea typeface="等线" panose="02010600030101010101" pitchFamily="2" charset="-122"/>
              <a:cs typeface="Times New Roman" panose="02020603050405020304" pitchFamily="18" charset="0"/>
            </a:endParaRPr>
          </a:p>
          <a:p>
            <a:pPr marL="285750" indent="-285750">
              <a:buFont typeface="Arial" panose="020B0604020202020204" pitchFamily="34" charset="0"/>
              <a:buChar char="•"/>
            </a:pPr>
            <a:endParaRPr lang="en-US" altLang="zh-CN" sz="1600" kern="100" dirty="0">
              <a:solidFill>
                <a:schemeClr val="tx1">
                  <a:lumMod val="75000"/>
                  <a:lumOff val="25000"/>
                </a:schemeClr>
              </a:solidFill>
              <a:effectLst/>
              <a:latin typeface="Nunito" pitchFamily="2" charset="77"/>
              <a:ea typeface="等线" panose="02010600030101010101" pitchFamily="2" charset="-122"/>
              <a:cs typeface="Times New Roman" panose="02020603050405020304" pitchFamily="18" charset="0"/>
            </a:endParaRPr>
          </a:p>
          <a:p>
            <a:pPr marL="285750" indent="-285750">
              <a:buFont typeface="Arial" panose="020B0604020202020204" pitchFamily="34" charset="0"/>
              <a:buChar char="•"/>
            </a:pPr>
            <a:r>
              <a:rPr lang="en-US" altLang="zh-CN" sz="1600" kern="100" dirty="0">
                <a:solidFill>
                  <a:schemeClr val="tx1">
                    <a:lumMod val="75000"/>
                    <a:lumOff val="25000"/>
                  </a:schemeClr>
                </a:solidFill>
                <a:effectLst/>
                <a:latin typeface="Nunito" pitchFamily="2" charset="77"/>
                <a:ea typeface="等线" panose="02010600030101010101" pitchFamily="2" charset="-122"/>
                <a:cs typeface="Times New Roman" panose="02020603050405020304" pitchFamily="18" charset="0"/>
              </a:rPr>
              <a:t>Morgan Stanley analyst Adam Jonas is firmly optimistic about Tesla's energy storage business – he believes that the the electricity demand brought about by the AI boom will establish Tesla as a key player in the U.S. energy market.</a:t>
            </a:r>
          </a:p>
        </p:txBody>
      </p:sp>
      <p:pic>
        <p:nvPicPr>
          <p:cNvPr id="21" name="Picture 20" descr="A blue diamond with black lines&#10;&#10;Description automatically generated">
            <a:extLst>
              <a:ext uri="{FF2B5EF4-FFF2-40B4-BE49-F238E27FC236}">
                <a16:creationId xmlns:a16="http://schemas.microsoft.com/office/drawing/2014/main" id="{466A328E-1B83-9D0D-3697-60E77B7DB62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9391"/>
          <a:stretch/>
        </p:blipFill>
        <p:spPr>
          <a:xfrm>
            <a:off x="0" y="304800"/>
            <a:ext cx="1470410" cy="3848100"/>
          </a:xfrm>
          <a:prstGeom prst="rect">
            <a:avLst/>
          </a:prstGeom>
        </p:spPr>
      </p:pic>
      <p:sp>
        <p:nvSpPr>
          <p:cNvPr id="17" name="TextBox 10">
            <a:extLst>
              <a:ext uri="{FF2B5EF4-FFF2-40B4-BE49-F238E27FC236}">
                <a16:creationId xmlns:a16="http://schemas.microsoft.com/office/drawing/2014/main" id="{A3FF9D0C-2576-FF9F-0773-95F18D3ACAE3}"/>
              </a:ext>
            </a:extLst>
          </p:cNvPr>
          <p:cNvSpPr txBox="1"/>
          <p:nvPr/>
        </p:nvSpPr>
        <p:spPr>
          <a:xfrm>
            <a:off x="1295400" y="533400"/>
            <a:ext cx="8001000" cy="307777"/>
          </a:xfrm>
          <a:prstGeom prst="rect">
            <a:avLst/>
          </a:prstGeom>
        </p:spPr>
        <p:txBody>
          <a:bodyPr wrap="square" lIns="0" tIns="0" rIns="0" bIns="0" rtlCol="0" anchor="t">
            <a:spAutoFit/>
          </a:bodyPr>
          <a:lstStyle/>
          <a:p>
            <a:r>
              <a:rPr lang="en-US" altLang="zh-CN" sz="2000" b="1" kern="100" dirty="0">
                <a:effectLst/>
                <a:latin typeface="Poppins" pitchFamily="2" charset="77"/>
                <a:ea typeface="等线" panose="02010600030101010101" pitchFamily="2" charset="-122"/>
                <a:cs typeface="Poppins" pitchFamily="2" charset="77"/>
              </a:rPr>
              <a:t>Tesla Eyed as Key Investment (Continued)</a:t>
            </a:r>
            <a:endParaRPr lang="en-US" sz="2000" dirty="0">
              <a:latin typeface="Poppins" pitchFamily="2" charset="77"/>
              <a:cs typeface="Poppins" pitchFamily="2" charset="77"/>
            </a:endParaRPr>
          </a:p>
        </p:txBody>
      </p:sp>
      <p:sp>
        <p:nvSpPr>
          <p:cNvPr id="3" name="TextBox 2">
            <a:extLst>
              <a:ext uri="{FF2B5EF4-FFF2-40B4-BE49-F238E27FC236}">
                <a16:creationId xmlns:a16="http://schemas.microsoft.com/office/drawing/2014/main" id="{1A75442D-E58D-EF1D-A71D-B3A77C7E8A49}"/>
              </a:ext>
            </a:extLst>
          </p:cNvPr>
          <p:cNvSpPr txBox="1"/>
          <p:nvPr/>
        </p:nvSpPr>
        <p:spPr>
          <a:xfrm>
            <a:off x="1828800" y="5257800"/>
            <a:ext cx="6781800" cy="523220"/>
          </a:xfrm>
          <a:prstGeom prst="rect">
            <a:avLst/>
          </a:prstGeom>
          <a:noFill/>
        </p:spPr>
        <p:txBody>
          <a:bodyPr wrap="square">
            <a:spAutoFit/>
          </a:bodyPr>
          <a:lstStyle/>
          <a:p>
            <a:r>
              <a:rPr lang="en-US" altLang="zh-CN" sz="1400" i="1" kern="100" dirty="0">
                <a:solidFill>
                  <a:schemeClr val="tx1">
                    <a:lumMod val="50000"/>
                    <a:lumOff val="50000"/>
                  </a:schemeClr>
                </a:solidFill>
                <a:effectLst/>
                <a:latin typeface="Aptos" panose="020B0004020202020204" pitchFamily="34" charset="0"/>
                <a:ea typeface="等线" panose="02010600030101010101" pitchFamily="2" charset="-122"/>
                <a:cs typeface="Times New Roman" panose="02020603050405020304" pitchFamily="18" charset="0"/>
              </a:rPr>
              <a:t>Source: </a:t>
            </a:r>
            <a:r>
              <a:rPr lang="en-CA" altLang="zh-CN" sz="1400" i="1" u="none" strike="noStrike" dirty="0" err="1">
                <a:solidFill>
                  <a:schemeClr val="tx1">
                    <a:lumMod val="50000"/>
                    <a:lumOff val="50000"/>
                  </a:schemeClr>
                </a:solidFill>
                <a:effectLst/>
                <a:latin typeface="Aptos" panose="020B0004020202020204" pitchFamily="34" charset="0"/>
                <a:ea typeface="等线" panose="02010600030101010101" pitchFamily="2" charset="-122"/>
              </a:rPr>
              <a:t>Wallstreetcn</a:t>
            </a:r>
            <a:r>
              <a:rPr lang="en-CA" altLang="zh-CN" sz="1400" i="1" u="none" strike="noStrike" dirty="0">
                <a:solidFill>
                  <a:schemeClr val="tx1">
                    <a:lumMod val="50000"/>
                    <a:lumOff val="50000"/>
                  </a:schemeClr>
                </a:solidFill>
                <a:effectLst/>
                <a:latin typeface="Aptos" panose="020B0004020202020204" pitchFamily="34" charset="0"/>
                <a:ea typeface="等线" panose="02010600030101010101" pitchFamily="2" charset="-122"/>
              </a:rPr>
              <a:t>, 2024.06.26, Morgan Stanley,</a:t>
            </a:r>
            <a:r>
              <a:rPr lang="en-CA" altLang="zh-CN" sz="1400" u="none" strike="noStrike" dirty="0">
                <a:solidFill>
                  <a:schemeClr val="tx1">
                    <a:lumMod val="50000"/>
                    <a:lumOff val="50000"/>
                  </a:schemeClr>
                </a:solidFill>
                <a:effectLst/>
                <a:latin typeface="Aptos" panose="020B0004020202020204" pitchFamily="34" charset="0"/>
                <a:ea typeface="等线" panose="02010600030101010101" pitchFamily="2" charset="-122"/>
              </a:rPr>
              <a:t> In the next round of AI investments, Tesla is the key "ace in the hole”.</a:t>
            </a:r>
            <a:endParaRPr lang="en-US" sz="1400" dirty="0">
              <a:solidFill>
                <a:schemeClr val="tx1">
                  <a:lumMod val="50000"/>
                  <a:lumOff val="50000"/>
                </a:schemeClr>
              </a:solidFill>
              <a:latin typeface="Aptos" panose="020B0004020202020204" pitchFamily="34" charset="0"/>
            </a:endParaRPr>
          </a:p>
        </p:txBody>
      </p:sp>
      <p:sp>
        <p:nvSpPr>
          <p:cNvPr id="2" name="TextBox 1">
            <a:extLst>
              <a:ext uri="{FF2B5EF4-FFF2-40B4-BE49-F238E27FC236}">
                <a16:creationId xmlns:a16="http://schemas.microsoft.com/office/drawing/2014/main" id="{8BB70032-9A89-7E2B-15A6-8791A1809C6E}"/>
              </a:ext>
            </a:extLst>
          </p:cNvPr>
          <p:cNvSpPr txBox="1"/>
          <p:nvPr/>
        </p:nvSpPr>
        <p:spPr>
          <a:xfrm>
            <a:off x="8610600" y="6400800"/>
            <a:ext cx="533400" cy="307777"/>
          </a:xfrm>
          <a:prstGeom prst="rect">
            <a:avLst/>
          </a:prstGeom>
          <a:noFill/>
        </p:spPr>
        <p:txBody>
          <a:bodyPr wrap="square" rtlCol="0">
            <a:spAutoFit/>
          </a:bodyPr>
          <a:lstStyle/>
          <a:p>
            <a:fld id="{D32CD72E-A3AC-6C42-B310-42A3D9F030FC}" type="slidenum">
              <a:rPr lang="en-US" sz="1400" b="1" smtClean="0">
                <a:latin typeface="Nunito" pitchFamily="2" charset="77"/>
              </a:rPr>
              <a:t>6</a:t>
            </a:fld>
            <a:endParaRPr lang="en-US" sz="1400" b="1" dirty="0">
              <a:latin typeface="Nunito" pitchFamily="2" charset="77"/>
            </a:endParaRPr>
          </a:p>
        </p:txBody>
      </p:sp>
      <p:sp>
        <p:nvSpPr>
          <p:cNvPr id="10" name="Freeform 6">
            <a:extLst>
              <a:ext uri="{FF2B5EF4-FFF2-40B4-BE49-F238E27FC236}">
                <a16:creationId xmlns:a16="http://schemas.microsoft.com/office/drawing/2014/main" id="{F909FAFD-C10A-0F64-1FB3-BCB110EFAF9F}"/>
              </a:ext>
            </a:extLst>
          </p:cNvPr>
          <p:cNvSpPr>
            <a:spLocks noChangeAspect="1"/>
          </p:cNvSpPr>
          <p:nvPr/>
        </p:nvSpPr>
        <p:spPr>
          <a:xfrm>
            <a:off x="6906115" y="6345471"/>
            <a:ext cx="1552085" cy="360129"/>
          </a:xfrm>
          <a:custGeom>
            <a:avLst/>
            <a:gdLst/>
            <a:ahLst/>
            <a:cxnLst/>
            <a:rect l="l" t="t" r="r" b="b"/>
            <a:pathLst>
              <a:path w="2447355" h="567858">
                <a:moveTo>
                  <a:pt x="0" y="0"/>
                </a:moveTo>
                <a:lnTo>
                  <a:pt x="2447355" y="0"/>
                </a:lnTo>
                <a:lnTo>
                  <a:pt x="2447355" y="567857"/>
                </a:lnTo>
                <a:lnTo>
                  <a:pt x="0" y="567857"/>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en-US" sz="504" dirty="0"/>
          </a:p>
        </p:txBody>
      </p:sp>
    </p:spTree>
    <p:extLst>
      <p:ext uri="{BB962C8B-B14F-4D97-AF65-F5344CB8AC3E}">
        <p14:creationId xmlns:p14="http://schemas.microsoft.com/office/powerpoint/2010/main" val="1895893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D14EDF-CD9B-5E7F-5453-757F28C11EA0}"/>
            </a:ext>
          </a:extLst>
        </p:cNvPr>
        <p:cNvGrpSpPr/>
        <p:nvPr/>
      </p:nvGrpSpPr>
      <p:grpSpPr>
        <a:xfrm>
          <a:off x="0" y="0"/>
          <a:ext cx="0" cy="0"/>
          <a:chOff x="0" y="0"/>
          <a:chExt cx="0" cy="0"/>
        </a:xfrm>
      </p:grpSpPr>
      <p:grpSp>
        <p:nvGrpSpPr>
          <p:cNvPr id="7" name="Group 7">
            <a:extLst>
              <a:ext uri="{FF2B5EF4-FFF2-40B4-BE49-F238E27FC236}">
                <a16:creationId xmlns:a16="http://schemas.microsoft.com/office/drawing/2014/main" id="{51777AF6-8CA7-7ECF-165B-D16F12097C3C}"/>
              </a:ext>
            </a:extLst>
          </p:cNvPr>
          <p:cNvGrpSpPr/>
          <p:nvPr/>
        </p:nvGrpSpPr>
        <p:grpSpPr>
          <a:xfrm>
            <a:off x="514350" y="1885621"/>
            <a:ext cx="8134765" cy="3000878"/>
            <a:chOff x="0" y="0"/>
            <a:chExt cx="4284979" cy="1580709"/>
          </a:xfrm>
        </p:grpSpPr>
        <p:sp>
          <p:nvSpPr>
            <p:cNvPr id="8" name="Freeform 8">
              <a:extLst>
                <a:ext uri="{FF2B5EF4-FFF2-40B4-BE49-F238E27FC236}">
                  <a16:creationId xmlns:a16="http://schemas.microsoft.com/office/drawing/2014/main" id="{D7A8A455-BECC-99D5-5BFC-CDFB989E6E25}"/>
                </a:ext>
              </a:extLst>
            </p:cNvPr>
            <p:cNvSpPr/>
            <p:nvPr/>
          </p:nvSpPr>
          <p:spPr>
            <a:xfrm>
              <a:off x="0" y="0"/>
              <a:ext cx="4284979" cy="1580709"/>
            </a:xfrm>
            <a:custGeom>
              <a:avLst/>
              <a:gdLst/>
              <a:ahLst/>
              <a:cxnLst/>
              <a:rect l="l" t="t" r="r" b="b"/>
              <a:pathLst>
                <a:path w="4284979" h="1580709">
                  <a:moveTo>
                    <a:pt x="0" y="0"/>
                  </a:moveTo>
                  <a:lnTo>
                    <a:pt x="4284979" y="0"/>
                  </a:lnTo>
                  <a:lnTo>
                    <a:pt x="4284979" y="1580709"/>
                  </a:lnTo>
                  <a:lnTo>
                    <a:pt x="0" y="1580709"/>
                  </a:lnTo>
                  <a:close/>
                </a:path>
              </a:pathLst>
            </a:custGeom>
            <a:solidFill>
              <a:srgbClr val="FFFFFF"/>
            </a:solidFill>
            <a:ln cap="sq">
              <a:noFill/>
              <a:prstDash val="solid"/>
              <a:miter/>
            </a:ln>
          </p:spPr>
          <p:txBody>
            <a:bodyPr/>
            <a:lstStyle/>
            <a:p>
              <a:endParaRPr lang="en-US" sz="504"/>
            </a:p>
          </p:txBody>
        </p:sp>
        <p:sp>
          <p:nvSpPr>
            <p:cNvPr id="9" name="TextBox 9">
              <a:extLst>
                <a:ext uri="{FF2B5EF4-FFF2-40B4-BE49-F238E27FC236}">
                  <a16:creationId xmlns:a16="http://schemas.microsoft.com/office/drawing/2014/main" id="{53B6976A-C0ED-CF96-CEDE-5BC5392ABEC2}"/>
                </a:ext>
              </a:extLst>
            </p:cNvPr>
            <p:cNvSpPr txBox="1"/>
            <p:nvPr/>
          </p:nvSpPr>
          <p:spPr>
            <a:xfrm>
              <a:off x="0" y="-38100"/>
              <a:ext cx="812800" cy="850900"/>
            </a:xfrm>
            <a:prstGeom prst="rect">
              <a:avLst/>
            </a:prstGeom>
          </p:spPr>
          <p:txBody>
            <a:bodyPr lIns="25400" tIns="25400" rIns="25400" bIns="25400" rtlCol="0" anchor="ctr"/>
            <a:lstStyle/>
            <a:p>
              <a:pPr algn="ctr">
                <a:lnSpc>
                  <a:spcPts val="1330"/>
                </a:lnSpc>
              </a:pPr>
              <a:endParaRPr sz="504"/>
            </a:p>
          </p:txBody>
        </p:sp>
      </p:grpSp>
      <p:sp>
        <p:nvSpPr>
          <p:cNvPr id="12" name="TextBox 12">
            <a:extLst>
              <a:ext uri="{FF2B5EF4-FFF2-40B4-BE49-F238E27FC236}">
                <a16:creationId xmlns:a16="http://schemas.microsoft.com/office/drawing/2014/main" id="{959D2E88-3BA4-A434-A086-03D7065DDA67}"/>
              </a:ext>
            </a:extLst>
          </p:cNvPr>
          <p:cNvSpPr txBox="1"/>
          <p:nvPr/>
        </p:nvSpPr>
        <p:spPr>
          <a:xfrm>
            <a:off x="1600200" y="1143000"/>
            <a:ext cx="6687094" cy="3200876"/>
          </a:xfrm>
          <a:prstGeom prst="rect">
            <a:avLst/>
          </a:prstGeom>
        </p:spPr>
        <p:txBody>
          <a:bodyPr lIns="0" tIns="0" rIns="0" bIns="0" rtlCol="0" anchor="t">
            <a:spAutoFit/>
          </a:bodyPr>
          <a:lstStyle/>
          <a:p>
            <a:pPr marL="285750" indent="-285750">
              <a:buFont typeface="Arial" panose="020B0604020202020204" pitchFamily="34" charset="0"/>
              <a:buChar char="•"/>
            </a:pPr>
            <a:endParaRPr lang="en-US" altLang="zh-CN" sz="1600" kern="100" dirty="0">
              <a:solidFill>
                <a:schemeClr val="tx1">
                  <a:lumMod val="75000"/>
                  <a:lumOff val="25000"/>
                </a:schemeClr>
              </a:solidFill>
              <a:effectLst/>
              <a:latin typeface="Nunito" pitchFamily="2" charset="77"/>
              <a:ea typeface="等线" panose="02010600030101010101" pitchFamily="2" charset="-122"/>
              <a:cs typeface="Times New Roman" panose="02020603050405020304" pitchFamily="18" charset="0"/>
            </a:endParaRPr>
          </a:p>
          <a:p>
            <a:pPr marL="285750" indent="-285750">
              <a:buFont typeface="Arial" panose="020B0604020202020204" pitchFamily="34" charset="0"/>
              <a:buChar char="•"/>
            </a:pPr>
            <a:r>
              <a:rPr lang="en-US" altLang="zh-CN" sz="1600" kern="100" dirty="0">
                <a:solidFill>
                  <a:schemeClr val="tx1">
                    <a:lumMod val="75000"/>
                    <a:lumOff val="25000"/>
                  </a:schemeClr>
                </a:solidFill>
                <a:effectLst/>
                <a:latin typeface="Nunito" pitchFamily="2" charset="77"/>
                <a:ea typeface="等线" panose="02010600030101010101" pitchFamily="2" charset="-122"/>
                <a:cs typeface="Times New Roman" panose="02020603050405020304" pitchFamily="18" charset="0"/>
              </a:rPr>
              <a:t>Jonas said that AI data centers are currently being built across the United States, which will incarnate as "power-swallowing beasts" and bring a huge load to the U.S. power grid.</a:t>
            </a:r>
          </a:p>
          <a:p>
            <a:pPr marL="285750" indent="-285750">
              <a:buFont typeface="Arial" panose="020B0604020202020204" pitchFamily="34" charset="0"/>
              <a:buChar char="•"/>
            </a:pPr>
            <a:endParaRPr lang="en-US" altLang="zh-CN" sz="1600" kern="100" dirty="0">
              <a:solidFill>
                <a:schemeClr val="tx1">
                  <a:lumMod val="75000"/>
                  <a:lumOff val="25000"/>
                </a:schemeClr>
              </a:solidFill>
              <a:effectLst/>
              <a:latin typeface="Nunito" pitchFamily="2" charset="77"/>
              <a:ea typeface="等线" panose="02010600030101010101" pitchFamily="2" charset="-122"/>
              <a:cs typeface="Times New Roman" panose="02020603050405020304" pitchFamily="18" charset="0"/>
            </a:endParaRPr>
          </a:p>
          <a:p>
            <a:pPr marL="285750" indent="-285750">
              <a:buFont typeface="Arial" panose="020B0604020202020204" pitchFamily="34" charset="0"/>
              <a:buChar char="•"/>
            </a:pPr>
            <a:r>
              <a:rPr lang="en-US" altLang="zh-CN" sz="1600" kern="100" dirty="0">
                <a:solidFill>
                  <a:schemeClr val="tx1">
                    <a:lumMod val="75000"/>
                    <a:lumOff val="25000"/>
                  </a:schemeClr>
                </a:solidFill>
                <a:effectLst/>
                <a:latin typeface="Nunito" pitchFamily="2" charset="77"/>
                <a:ea typeface="等线" panose="02010600030101010101" pitchFamily="2" charset="-122"/>
                <a:cs typeface="Times New Roman" panose="02020603050405020304" pitchFamily="18" charset="0"/>
              </a:rPr>
              <a:t>Jonas predicted Tesla Energy's revenue would exceed $7 billion in fiscal year 2024, and by 2025, its profit margin may exceed that of Tesla's automotive business. </a:t>
            </a:r>
          </a:p>
          <a:p>
            <a:pPr marL="285750" indent="-285750">
              <a:buFont typeface="Arial" panose="020B0604020202020204" pitchFamily="34" charset="0"/>
              <a:buChar char="•"/>
            </a:pPr>
            <a:endParaRPr lang="en-US" altLang="zh-CN" sz="1600" kern="100" dirty="0">
              <a:solidFill>
                <a:schemeClr val="tx1">
                  <a:lumMod val="75000"/>
                  <a:lumOff val="25000"/>
                </a:schemeClr>
              </a:solidFill>
              <a:effectLst/>
              <a:latin typeface="Nunito" pitchFamily="2" charset="77"/>
              <a:ea typeface="等线" panose="02010600030101010101" pitchFamily="2" charset="-122"/>
              <a:cs typeface="Times New Roman" panose="02020603050405020304" pitchFamily="18" charset="0"/>
            </a:endParaRPr>
          </a:p>
          <a:p>
            <a:pPr marL="285750" indent="-285750">
              <a:buFont typeface="Arial" panose="020B0604020202020204" pitchFamily="34" charset="0"/>
              <a:buChar char="•"/>
            </a:pPr>
            <a:r>
              <a:rPr lang="en-US" altLang="zh-CN" sz="1600" kern="100" dirty="0">
                <a:solidFill>
                  <a:schemeClr val="tx1">
                    <a:lumMod val="75000"/>
                    <a:lumOff val="25000"/>
                  </a:schemeClr>
                </a:solidFill>
                <a:effectLst/>
                <a:latin typeface="Nunito" pitchFamily="2" charset="77"/>
                <a:ea typeface="等线" panose="02010600030101010101" pitchFamily="2" charset="-122"/>
                <a:cs typeface="Times New Roman" panose="02020603050405020304" pitchFamily="18" charset="0"/>
              </a:rPr>
              <a:t>In the future, Tesla's energy storage business will grow faster than its solar energy business.  And by 2030, it will be making a significant contribution to Tesla's overall profitability and give Tesla Energy a forecast valuation of $130 billion.</a:t>
            </a:r>
            <a:endParaRPr lang="en-US" altLang="zh-CN" sz="3600" kern="100" dirty="0">
              <a:solidFill>
                <a:schemeClr val="tx1">
                  <a:lumMod val="75000"/>
                  <a:lumOff val="25000"/>
                </a:schemeClr>
              </a:solidFill>
              <a:latin typeface="Nunito" pitchFamily="2" charset="77"/>
              <a:ea typeface="等线" panose="02010600030101010101" pitchFamily="2" charset="-122"/>
              <a:cs typeface="Times New Roman" panose="02020603050405020304" pitchFamily="18" charset="0"/>
            </a:endParaRPr>
          </a:p>
        </p:txBody>
      </p:sp>
      <p:grpSp>
        <p:nvGrpSpPr>
          <p:cNvPr id="13" name="Group 2">
            <a:extLst>
              <a:ext uri="{FF2B5EF4-FFF2-40B4-BE49-F238E27FC236}">
                <a16:creationId xmlns:a16="http://schemas.microsoft.com/office/drawing/2014/main" id="{BAA20FDF-523A-F1F1-BA7F-4F9F8F268A17}"/>
              </a:ext>
            </a:extLst>
          </p:cNvPr>
          <p:cNvGrpSpPr/>
          <p:nvPr/>
        </p:nvGrpSpPr>
        <p:grpSpPr>
          <a:xfrm>
            <a:off x="0" y="6172199"/>
            <a:ext cx="9144000" cy="685801"/>
            <a:chOff x="0" y="0"/>
            <a:chExt cx="4816593" cy="263407"/>
          </a:xfrm>
        </p:grpSpPr>
        <p:sp>
          <p:nvSpPr>
            <p:cNvPr id="14" name="Freeform 3">
              <a:extLst>
                <a:ext uri="{FF2B5EF4-FFF2-40B4-BE49-F238E27FC236}">
                  <a16:creationId xmlns:a16="http://schemas.microsoft.com/office/drawing/2014/main" id="{7BB336CF-5A53-EFB4-B337-04AD6BE05694}"/>
                </a:ext>
              </a:extLst>
            </p:cNvPr>
            <p:cNvSpPr/>
            <p:nvPr/>
          </p:nvSpPr>
          <p:spPr>
            <a:xfrm>
              <a:off x="0" y="0"/>
              <a:ext cx="4816592" cy="263407"/>
            </a:xfrm>
            <a:custGeom>
              <a:avLst/>
              <a:gdLst/>
              <a:ahLst/>
              <a:cxnLst/>
              <a:rect l="l" t="t" r="r" b="b"/>
              <a:pathLst>
                <a:path w="4816592" h="263407">
                  <a:moveTo>
                    <a:pt x="0" y="0"/>
                  </a:moveTo>
                  <a:lnTo>
                    <a:pt x="4816592" y="0"/>
                  </a:lnTo>
                  <a:lnTo>
                    <a:pt x="4816592" y="263407"/>
                  </a:lnTo>
                  <a:lnTo>
                    <a:pt x="0" y="263407"/>
                  </a:lnTo>
                  <a:close/>
                </a:path>
              </a:pathLst>
            </a:custGeom>
            <a:solidFill>
              <a:srgbClr val="F2F1F2"/>
            </a:solidFill>
          </p:spPr>
          <p:txBody>
            <a:bodyPr/>
            <a:lstStyle/>
            <a:p>
              <a:endParaRPr lang="en-US" sz="504"/>
            </a:p>
          </p:txBody>
        </p:sp>
        <p:sp>
          <p:nvSpPr>
            <p:cNvPr id="15" name="TextBox 4">
              <a:extLst>
                <a:ext uri="{FF2B5EF4-FFF2-40B4-BE49-F238E27FC236}">
                  <a16:creationId xmlns:a16="http://schemas.microsoft.com/office/drawing/2014/main" id="{FA66A2DB-D4B8-6A91-402D-AE24CE487034}"/>
                </a:ext>
              </a:extLst>
            </p:cNvPr>
            <p:cNvSpPr txBox="1"/>
            <p:nvPr/>
          </p:nvSpPr>
          <p:spPr>
            <a:xfrm>
              <a:off x="0" y="-38100"/>
              <a:ext cx="812800" cy="850900"/>
            </a:xfrm>
            <a:prstGeom prst="rect">
              <a:avLst/>
            </a:prstGeom>
          </p:spPr>
          <p:txBody>
            <a:bodyPr lIns="25400" tIns="25400" rIns="25400" bIns="25400" rtlCol="0" anchor="ctr"/>
            <a:lstStyle/>
            <a:p>
              <a:pPr>
                <a:lnSpc>
                  <a:spcPts val="1330"/>
                </a:lnSpc>
              </a:pPr>
              <a:endParaRPr sz="504"/>
            </a:p>
          </p:txBody>
        </p:sp>
      </p:grpSp>
      <p:grpSp>
        <p:nvGrpSpPr>
          <p:cNvPr id="4" name="Group 7">
            <a:extLst>
              <a:ext uri="{FF2B5EF4-FFF2-40B4-BE49-F238E27FC236}">
                <a16:creationId xmlns:a16="http://schemas.microsoft.com/office/drawing/2014/main" id="{562539C1-7BC9-A8D5-5765-0DE75034A8BF}"/>
              </a:ext>
            </a:extLst>
          </p:cNvPr>
          <p:cNvGrpSpPr/>
          <p:nvPr/>
        </p:nvGrpSpPr>
        <p:grpSpPr>
          <a:xfrm>
            <a:off x="0" y="0"/>
            <a:ext cx="457200" cy="6858000"/>
            <a:chOff x="0" y="0"/>
            <a:chExt cx="2015958" cy="1626387"/>
          </a:xfrm>
        </p:grpSpPr>
        <p:sp>
          <p:nvSpPr>
            <p:cNvPr id="5" name="Freeform 8">
              <a:extLst>
                <a:ext uri="{FF2B5EF4-FFF2-40B4-BE49-F238E27FC236}">
                  <a16:creationId xmlns:a16="http://schemas.microsoft.com/office/drawing/2014/main" id="{128F4B86-821F-6F31-50B7-F05B34444EED}"/>
                </a:ext>
              </a:extLst>
            </p:cNvPr>
            <p:cNvSpPr/>
            <p:nvPr/>
          </p:nvSpPr>
          <p:spPr>
            <a:xfrm>
              <a:off x="0" y="0"/>
              <a:ext cx="2015958" cy="1626387"/>
            </a:xfrm>
            <a:custGeom>
              <a:avLst/>
              <a:gdLst/>
              <a:ahLst/>
              <a:cxnLst/>
              <a:rect l="l" t="t" r="r" b="b"/>
              <a:pathLst>
                <a:path w="2015958" h="1626387">
                  <a:moveTo>
                    <a:pt x="0" y="0"/>
                  </a:moveTo>
                  <a:lnTo>
                    <a:pt x="2015958" y="0"/>
                  </a:lnTo>
                  <a:lnTo>
                    <a:pt x="2015958" y="1626387"/>
                  </a:lnTo>
                  <a:lnTo>
                    <a:pt x="0" y="1626387"/>
                  </a:lnTo>
                  <a:close/>
                </a:path>
              </a:pathLst>
            </a:custGeom>
            <a:solidFill>
              <a:srgbClr val="0C2A5A"/>
            </a:solidFill>
          </p:spPr>
          <p:txBody>
            <a:bodyPr/>
            <a:lstStyle/>
            <a:p>
              <a:endParaRPr lang="en-US" sz="504"/>
            </a:p>
          </p:txBody>
        </p:sp>
        <p:sp>
          <p:nvSpPr>
            <p:cNvPr id="6" name="TextBox 9">
              <a:extLst>
                <a:ext uri="{FF2B5EF4-FFF2-40B4-BE49-F238E27FC236}">
                  <a16:creationId xmlns:a16="http://schemas.microsoft.com/office/drawing/2014/main" id="{22FCC867-1E3E-96AF-5C20-361095DFA80D}"/>
                </a:ext>
              </a:extLst>
            </p:cNvPr>
            <p:cNvSpPr txBox="1"/>
            <p:nvPr/>
          </p:nvSpPr>
          <p:spPr>
            <a:xfrm>
              <a:off x="0" y="-38100"/>
              <a:ext cx="812800" cy="850900"/>
            </a:xfrm>
            <a:prstGeom prst="rect">
              <a:avLst/>
            </a:prstGeom>
          </p:spPr>
          <p:txBody>
            <a:bodyPr lIns="25400" tIns="25400" rIns="25400" bIns="25400" rtlCol="0" anchor="ctr"/>
            <a:lstStyle/>
            <a:p>
              <a:pPr algn="ctr">
                <a:lnSpc>
                  <a:spcPts val="1330"/>
                </a:lnSpc>
              </a:pPr>
              <a:endParaRPr sz="504"/>
            </a:p>
          </p:txBody>
        </p:sp>
      </p:grpSp>
      <p:sp>
        <p:nvSpPr>
          <p:cNvPr id="10" name="TextBox 10">
            <a:extLst>
              <a:ext uri="{FF2B5EF4-FFF2-40B4-BE49-F238E27FC236}">
                <a16:creationId xmlns:a16="http://schemas.microsoft.com/office/drawing/2014/main" id="{8ED95BD1-CC97-BA9D-737B-601FC400049D}"/>
              </a:ext>
            </a:extLst>
          </p:cNvPr>
          <p:cNvSpPr txBox="1"/>
          <p:nvPr/>
        </p:nvSpPr>
        <p:spPr>
          <a:xfrm>
            <a:off x="1295400" y="533401"/>
            <a:ext cx="7086600" cy="307777"/>
          </a:xfrm>
          <a:prstGeom prst="rect">
            <a:avLst/>
          </a:prstGeom>
        </p:spPr>
        <p:txBody>
          <a:bodyPr wrap="square" lIns="0" tIns="0" rIns="0" bIns="0" rtlCol="0" anchor="t">
            <a:spAutoFit/>
          </a:bodyPr>
          <a:lstStyle/>
          <a:p>
            <a:r>
              <a:rPr lang="en-US" altLang="zh-CN" sz="2000" b="1" kern="100" dirty="0">
                <a:effectLst/>
                <a:latin typeface="Poppins" pitchFamily="2" charset="77"/>
                <a:ea typeface="等线" panose="02010600030101010101" pitchFamily="2" charset="-122"/>
                <a:cs typeface="Poppins" pitchFamily="2" charset="77"/>
              </a:rPr>
              <a:t>Tesla Eyed as Key Investment (Continued)</a:t>
            </a:r>
            <a:endParaRPr lang="en-US" sz="2000" dirty="0">
              <a:latin typeface="Poppins" pitchFamily="2" charset="77"/>
              <a:cs typeface="Poppins" pitchFamily="2" charset="77"/>
            </a:endParaRPr>
          </a:p>
        </p:txBody>
      </p:sp>
      <p:sp>
        <p:nvSpPr>
          <p:cNvPr id="11" name="TextBox 10">
            <a:extLst>
              <a:ext uri="{FF2B5EF4-FFF2-40B4-BE49-F238E27FC236}">
                <a16:creationId xmlns:a16="http://schemas.microsoft.com/office/drawing/2014/main" id="{7D5FC40A-D098-119B-DE30-F68F3207B2A7}"/>
              </a:ext>
            </a:extLst>
          </p:cNvPr>
          <p:cNvSpPr txBox="1"/>
          <p:nvPr/>
        </p:nvSpPr>
        <p:spPr>
          <a:xfrm>
            <a:off x="1828800" y="5257800"/>
            <a:ext cx="6781800" cy="523220"/>
          </a:xfrm>
          <a:prstGeom prst="rect">
            <a:avLst/>
          </a:prstGeom>
          <a:noFill/>
        </p:spPr>
        <p:txBody>
          <a:bodyPr wrap="square">
            <a:spAutoFit/>
          </a:bodyPr>
          <a:lstStyle/>
          <a:p>
            <a:r>
              <a:rPr lang="en-US" altLang="zh-CN" sz="1400" i="1" kern="100" dirty="0">
                <a:solidFill>
                  <a:schemeClr val="tx1">
                    <a:lumMod val="50000"/>
                    <a:lumOff val="50000"/>
                  </a:schemeClr>
                </a:solidFill>
                <a:effectLst/>
                <a:latin typeface="Aptos" panose="020B0004020202020204" pitchFamily="34" charset="0"/>
                <a:ea typeface="等线" panose="02010600030101010101" pitchFamily="2" charset="-122"/>
                <a:cs typeface="Times New Roman" panose="02020603050405020304" pitchFamily="18" charset="0"/>
              </a:rPr>
              <a:t>Source: </a:t>
            </a:r>
            <a:r>
              <a:rPr lang="en-CA" altLang="zh-CN" sz="1400" i="1" u="none" strike="noStrike" dirty="0" err="1">
                <a:solidFill>
                  <a:schemeClr val="tx1">
                    <a:lumMod val="50000"/>
                    <a:lumOff val="50000"/>
                  </a:schemeClr>
                </a:solidFill>
                <a:effectLst/>
                <a:latin typeface="Aptos" panose="020B0004020202020204" pitchFamily="34" charset="0"/>
                <a:ea typeface="等线" panose="02010600030101010101" pitchFamily="2" charset="-122"/>
              </a:rPr>
              <a:t>Wallstreetcn</a:t>
            </a:r>
            <a:r>
              <a:rPr lang="en-CA" altLang="zh-CN" sz="1400" i="1" u="none" strike="noStrike" dirty="0">
                <a:solidFill>
                  <a:schemeClr val="tx1">
                    <a:lumMod val="50000"/>
                    <a:lumOff val="50000"/>
                  </a:schemeClr>
                </a:solidFill>
                <a:effectLst/>
                <a:latin typeface="Aptos" panose="020B0004020202020204" pitchFamily="34" charset="0"/>
                <a:ea typeface="等线" panose="02010600030101010101" pitchFamily="2" charset="-122"/>
              </a:rPr>
              <a:t>, 2024.06.26, Morgan Stanley,</a:t>
            </a:r>
            <a:r>
              <a:rPr lang="en-CA" altLang="zh-CN" sz="1400" u="none" strike="noStrike" dirty="0">
                <a:solidFill>
                  <a:schemeClr val="tx1">
                    <a:lumMod val="50000"/>
                    <a:lumOff val="50000"/>
                  </a:schemeClr>
                </a:solidFill>
                <a:effectLst/>
                <a:latin typeface="Aptos" panose="020B0004020202020204" pitchFamily="34" charset="0"/>
                <a:ea typeface="等线" panose="02010600030101010101" pitchFamily="2" charset="-122"/>
              </a:rPr>
              <a:t> In the next round of AI investments, Tesla is the key "ace in the hole”.</a:t>
            </a:r>
            <a:endParaRPr lang="en-US" sz="1400" dirty="0">
              <a:solidFill>
                <a:schemeClr val="tx1">
                  <a:lumMod val="50000"/>
                  <a:lumOff val="50000"/>
                </a:schemeClr>
              </a:solidFill>
              <a:latin typeface="Aptos" panose="020B0004020202020204" pitchFamily="34" charset="0"/>
            </a:endParaRPr>
          </a:p>
        </p:txBody>
      </p:sp>
      <p:sp>
        <p:nvSpPr>
          <p:cNvPr id="2" name="TextBox 1">
            <a:extLst>
              <a:ext uri="{FF2B5EF4-FFF2-40B4-BE49-F238E27FC236}">
                <a16:creationId xmlns:a16="http://schemas.microsoft.com/office/drawing/2014/main" id="{9D60E565-9ECB-91E0-B487-C797781412B6}"/>
              </a:ext>
            </a:extLst>
          </p:cNvPr>
          <p:cNvSpPr txBox="1"/>
          <p:nvPr/>
        </p:nvSpPr>
        <p:spPr>
          <a:xfrm>
            <a:off x="8610600" y="6400800"/>
            <a:ext cx="533400" cy="307777"/>
          </a:xfrm>
          <a:prstGeom prst="rect">
            <a:avLst/>
          </a:prstGeom>
          <a:noFill/>
        </p:spPr>
        <p:txBody>
          <a:bodyPr wrap="square" rtlCol="0">
            <a:spAutoFit/>
          </a:bodyPr>
          <a:lstStyle/>
          <a:p>
            <a:fld id="{D32CD72E-A3AC-6C42-B310-42A3D9F030FC}" type="slidenum">
              <a:rPr lang="en-US" sz="1400" b="1" smtClean="0">
                <a:latin typeface="Nunito" pitchFamily="2" charset="77"/>
              </a:rPr>
              <a:t>7</a:t>
            </a:fld>
            <a:endParaRPr lang="en-US" sz="1400" b="1" dirty="0">
              <a:latin typeface="Nunito" pitchFamily="2" charset="77"/>
            </a:endParaRPr>
          </a:p>
        </p:txBody>
      </p:sp>
      <p:sp>
        <p:nvSpPr>
          <p:cNvPr id="3" name="Freeform 6">
            <a:extLst>
              <a:ext uri="{FF2B5EF4-FFF2-40B4-BE49-F238E27FC236}">
                <a16:creationId xmlns:a16="http://schemas.microsoft.com/office/drawing/2014/main" id="{8C2902CE-999E-5384-C143-E40F849E25A4}"/>
              </a:ext>
            </a:extLst>
          </p:cNvPr>
          <p:cNvSpPr>
            <a:spLocks noChangeAspect="1"/>
          </p:cNvSpPr>
          <p:nvPr/>
        </p:nvSpPr>
        <p:spPr>
          <a:xfrm>
            <a:off x="6906115" y="6345471"/>
            <a:ext cx="1552085" cy="360129"/>
          </a:xfrm>
          <a:custGeom>
            <a:avLst/>
            <a:gdLst/>
            <a:ahLst/>
            <a:cxnLst/>
            <a:rect l="l" t="t" r="r" b="b"/>
            <a:pathLst>
              <a:path w="2447355" h="567858">
                <a:moveTo>
                  <a:pt x="0" y="0"/>
                </a:moveTo>
                <a:lnTo>
                  <a:pt x="2447355" y="0"/>
                </a:lnTo>
                <a:lnTo>
                  <a:pt x="2447355" y="567857"/>
                </a:lnTo>
                <a:lnTo>
                  <a:pt x="0" y="567857"/>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en-US" sz="504" dirty="0"/>
          </a:p>
        </p:txBody>
      </p:sp>
    </p:spTree>
    <p:extLst>
      <p:ext uri="{BB962C8B-B14F-4D97-AF65-F5344CB8AC3E}">
        <p14:creationId xmlns:p14="http://schemas.microsoft.com/office/powerpoint/2010/main" val="3681352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3D1A60-6DDC-50DB-E82C-2F94492F24E2}"/>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6D8952F1-F8F4-62AF-F7F7-D388F4564ECF}"/>
              </a:ext>
            </a:extLst>
          </p:cNvPr>
          <p:cNvGrpSpPr/>
          <p:nvPr/>
        </p:nvGrpSpPr>
        <p:grpSpPr>
          <a:xfrm>
            <a:off x="0" y="6019801"/>
            <a:ext cx="9144000" cy="838200"/>
            <a:chOff x="0" y="0"/>
            <a:chExt cx="4816593" cy="263407"/>
          </a:xfrm>
        </p:grpSpPr>
        <p:sp>
          <p:nvSpPr>
            <p:cNvPr id="3" name="Freeform 3">
              <a:extLst>
                <a:ext uri="{FF2B5EF4-FFF2-40B4-BE49-F238E27FC236}">
                  <a16:creationId xmlns:a16="http://schemas.microsoft.com/office/drawing/2014/main" id="{903821B2-7C35-6F7C-1800-87224EB2BE2F}"/>
                </a:ext>
              </a:extLst>
            </p:cNvPr>
            <p:cNvSpPr/>
            <p:nvPr/>
          </p:nvSpPr>
          <p:spPr>
            <a:xfrm>
              <a:off x="0" y="0"/>
              <a:ext cx="4816592" cy="263407"/>
            </a:xfrm>
            <a:custGeom>
              <a:avLst/>
              <a:gdLst/>
              <a:ahLst/>
              <a:cxnLst/>
              <a:rect l="l" t="t" r="r" b="b"/>
              <a:pathLst>
                <a:path w="4816592" h="263407">
                  <a:moveTo>
                    <a:pt x="0" y="0"/>
                  </a:moveTo>
                  <a:lnTo>
                    <a:pt x="4816592" y="0"/>
                  </a:lnTo>
                  <a:lnTo>
                    <a:pt x="4816592" y="263407"/>
                  </a:lnTo>
                  <a:lnTo>
                    <a:pt x="0" y="263407"/>
                  </a:lnTo>
                  <a:close/>
                </a:path>
              </a:pathLst>
            </a:custGeom>
            <a:solidFill>
              <a:srgbClr val="F2F1F2"/>
            </a:solidFill>
          </p:spPr>
          <p:txBody>
            <a:bodyPr/>
            <a:lstStyle/>
            <a:p>
              <a:endParaRPr lang="en-US" sz="504"/>
            </a:p>
          </p:txBody>
        </p:sp>
        <p:sp>
          <p:nvSpPr>
            <p:cNvPr id="4" name="TextBox 4">
              <a:extLst>
                <a:ext uri="{FF2B5EF4-FFF2-40B4-BE49-F238E27FC236}">
                  <a16:creationId xmlns:a16="http://schemas.microsoft.com/office/drawing/2014/main" id="{962141F5-2856-96EB-2713-EAA88C4EAF45}"/>
                </a:ext>
              </a:extLst>
            </p:cNvPr>
            <p:cNvSpPr txBox="1"/>
            <p:nvPr/>
          </p:nvSpPr>
          <p:spPr>
            <a:xfrm>
              <a:off x="0" y="-38100"/>
              <a:ext cx="812800" cy="850900"/>
            </a:xfrm>
            <a:prstGeom prst="rect">
              <a:avLst/>
            </a:prstGeom>
          </p:spPr>
          <p:txBody>
            <a:bodyPr lIns="25400" tIns="25400" rIns="25400" bIns="25400" rtlCol="0" anchor="ctr"/>
            <a:lstStyle/>
            <a:p>
              <a:pPr>
                <a:lnSpc>
                  <a:spcPts val="1330"/>
                </a:lnSpc>
              </a:pPr>
              <a:endParaRPr sz="504"/>
            </a:p>
          </p:txBody>
        </p:sp>
      </p:grpSp>
      <p:grpSp>
        <p:nvGrpSpPr>
          <p:cNvPr id="7" name="Group 7">
            <a:extLst>
              <a:ext uri="{FF2B5EF4-FFF2-40B4-BE49-F238E27FC236}">
                <a16:creationId xmlns:a16="http://schemas.microsoft.com/office/drawing/2014/main" id="{EAB10600-3E78-342F-1F2E-3EFF75C7B2CD}"/>
              </a:ext>
            </a:extLst>
          </p:cNvPr>
          <p:cNvGrpSpPr/>
          <p:nvPr/>
        </p:nvGrpSpPr>
        <p:grpSpPr>
          <a:xfrm>
            <a:off x="0" y="0"/>
            <a:ext cx="9144000" cy="6096000"/>
            <a:chOff x="0" y="0"/>
            <a:chExt cx="4816593" cy="2445926"/>
          </a:xfrm>
        </p:grpSpPr>
        <p:sp>
          <p:nvSpPr>
            <p:cNvPr id="8" name="Freeform 8">
              <a:extLst>
                <a:ext uri="{FF2B5EF4-FFF2-40B4-BE49-F238E27FC236}">
                  <a16:creationId xmlns:a16="http://schemas.microsoft.com/office/drawing/2014/main" id="{05879C3D-6148-91C4-BCD1-4DA4E1A733B1}"/>
                </a:ext>
              </a:extLst>
            </p:cNvPr>
            <p:cNvSpPr/>
            <p:nvPr/>
          </p:nvSpPr>
          <p:spPr>
            <a:xfrm>
              <a:off x="0" y="0"/>
              <a:ext cx="4816592" cy="2445926"/>
            </a:xfrm>
            <a:custGeom>
              <a:avLst/>
              <a:gdLst/>
              <a:ahLst/>
              <a:cxnLst/>
              <a:rect l="l" t="t" r="r" b="b"/>
              <a:pathLst>
                <a:path w="4816592" h="2445926">
                  <a:moveTo>
                    <a:pt x="0" y="0"/>
                  </a:moveTo>
                  <a:lnTo>
                    <a:pt x="4816592" y="0"/>
                  </a:lnTo>
                  <a:lnTo>
                    <a:pt x="4816592" y="2445926"/>
                  </a:lnTo>
                  <a:lnTo>
                    <a:pt x="0" y="2445926"/>
                  </a:lnTo>
                  <a:close/>
                </a:path>
              </a:pathLst>
            </a:custGeom>
            <a:solidFill>
              <a:srgbClr val="203965"/>
            </a:solidFill>
          </p:spPr>
          <p:txBody>
            <a:bodyPr/>
            <a:lstStyle/>
            <a:p>
              <a:endParaRPr lang="en-US" sz="504"/>
            </a:p>
          </p:txBody>
        </p:sp>
        <p:sp>
          <p:nvSpPr>
            <p:cNvPr id="9" name="TextBox 9">
              <a:extLst>
                <a:ext uri="{FF2B5EF4-FFF2-40B4-BE49-F238E27FC236}">
                  <a16:creationId xmlns:a16="http://schemas.microsoft.com/office/drawing/2014/main" id="{DC4C4B9F-6AD1-638D-AEB9-037FF7755153}"/>
                </a:ext>
              </a:extLst>
            </p:cNvPr>
            <p:cNvSpPr txBox="1"/>
            <p:nvPr/>
          </p:nvSpPr>
          <p:spPr>
            <a:xfrm>
              <a:off x="0" y="-38100"/>
              <a:ext cx="812800" cy="850900"/>
            </a:xfrm>
            <a:prstGeom prst="rect">
              <a:avLst/>
            </a:prstGeom>
          </p:spPr>
          <p:txBody>
            <a:bodyPr lIns="25400" tIns="25400" rIns="25400" bIns="25400" rtlCol="0" anchor="ctr"/>
            <a:lstStyle/>
            <a:p>
              <a:pPr algn="ctr">
                <a:lnSpc>
                  <a:spcPts val="1330"/>
                </a:lnSpc>
              </a:pPr>
              <a:endParaRPr sz="504"/>
            </a:p>
          </p:txBody>
        </p:sp>
      </p:grpSp>
      <p:sp>
        <p:nvSpPr>
          <p:cNvPr id="11" name="TextBox 11">
            <a:extLst>
              <a:ext uri="{FF2B5EF4-FFF2-40B4-BE49-F238E27FC236}">
                <a16:creationId xmlns:a16="http://schemas.microsoft.com/office/drawing/2014/main" id="{C0B8F3B4-E2D4-5082-F466-27BA8872F6BF}"/>
              </a:ext>
            </a:extLst>
          </p:cNvPr>
          <p:cNvSpPr txBox="1"/>
          <p:nvPr/>
        </p:nvSpPr>
        <p:spPr>
          <a:xfrm>
            <a:off x="514350" y="2645830"/>
            <a:ext cx="6809341" cy="403957"/>
          </a:xfrm>
          <a:prstGeom prst="rect">
            <a:avLst/>
          </a:prstGeom>
        </p:spPr>
        <p:txBody>
          <a:bodyPr lIns="0" tIns="0" rIns="0" bIns="0" rtlCol="0" anchor="t">
            <a:spAutoFit/>
          </a:bodyPr>
          <a:lstStyle/>
          <a:p>
            <a:pPr>
              <a:lnSpc>
                <a:spcPts val="2610"/>
              </a:lnSpc>
            </a:pPr>
            <a:r>
              <a:rPr lang="en-US" sz="4000" b="1" dirty="0">
                <a:solidFill>
                  <a:srgbClr val="F2F1F2"/>
                </a:solidFill>
                <a:latin typeface="Avenir Black" panose="02000503020000020003" pitchFamily="2" charset="0"/>
                <a:cs typeface="Poppins" pitchFamily="2" charset="77"/>
              </a:rPr>
              <a:t>Energy Storage Systems:</a:t>
            </a:r>
          </a:p>
        </p:txBody>
      </p:sp>
      <p:sp>
        <p:nvSpPr>
          <p:cNvPr id="13" name="TextBox 12">
            <a:extLst>
              <a:ext uri="{FF2B5EF4-FFF2-40B4-BE49-F238E27FC236}">
                <a16:creationId xmlns:a16="http://schemas.microsoft.com/office/drawing/2014/main" id="{2127D8F2-08BB-F503-275D-1F439B03007B}"/>
              </a:ext>
            </a:extLst>
          </p:cNvPr>
          <p:cNvSpPr txBox="1"/>
          <p:nvPr/>
        </p:nvSpPr>
        <p:spPr>
          <a:xfrm>
            <a:off x="457200" y="3115888"/>
            <a:ext cx="6096000" cy="1077218"/>
          </a:xfrm>
          <a:prstGeom prst="rect">
            <a:avLst/>
          </a:prstGeom>
          <a:noFill/>
        </p:spPr>
        <p:txBody>
          <a:bodyPr wrap="square">
            <a:spAutoFit/>
          </a:bodyPr>
          <a:lstStyle/>
          <a:p>
            <a:r>
              <a:rPr lang="en-US" sz="3200" dirty="0">
                <a:solidFill>
                  <a:srgbClr val="F2F1F2"/>
                </a:solidFill>
                <a:latin typeface="Avenir Medium" panose="02000503020000020003" pitchFamily="2" charset="0"/>
                <a:cs typeface="Poppins" pitchFamily="2" charset="77"/>
              </a:rPr>
              <a:t>Why Sodium-Ion Batteries over Lithium-Ion Batteries?</a:t>
            </a:r>
          </a:p>
        </p:txBody>
      </p:sp>
      <p:sp>
        <p:nvSpPr>
          <p:cNvPr id="5" name="TextBox 4">
            <a:extLst>
              <a:ext uri="{FF2B5EF4-FFF2-40B4-BE49-F238E27FC236}">
                <a16:creationId xmlns:a16="http://schemas.microsoft.com/office/drawing/2014/main" id="{B96466F8-FFEC-DE7B-3A30-2187B95868C6}"/>
              </a:ext>
            </a:extLst>
          </p:cNvPr>
          <p:cNvSpPr txBox="1"/>
          <p:nvPr/>
        </p:nvSpPr>
        <p:spPr>
          <a:xfrm>
            <a:off x="8610600" y="6400800"/>
            <a:ext cx="533400" cy="307777"/>
          </a:xfrm>
          <a:prstGeom prst="rect">
            <a:avLst/>
          </a:prstGeom>
          <a:noFill/>
        </p:spPr>
        <p:txBody>
          <a:bodyPr wrap="square" rtlCol="0">
            <a:spAutoFit/>
          </a:bodyPr>
          <a:lstStyle/>
          <a:p>
            <a:fld id="{D32CD72E-A3AC-6C42-B310-42A3D9F030FC}" type="slidenum">
              <a:rPr lang="en-US" sz="1400" b="1" smtClean="0">
                <a:latin typeface="Nunito" pitchFamily="2" charset="77"/>
              </a:rPr>
              <a:t>8</a:t>
            </a:fld>
            <a:endParaRPr lang="en-US" sz="1400" b="1" dirty="0">
              <a:latin typeface="Nunito" pitchFamily="2" charset="77"/>
            </a:endParaRPr>
          </a:p>
        </p:txBody>
      </p:sp>
      <p:sp>
        <p:nvSpPr>
          <p:cNvPr id="12" name="Freeform 6">
            <a:extLst>
              <a:ext uri="{FF2B5EF4-FFF2-40B4-BE49-F238E27FC236}">
                <a16:creationId xmlns:a16="http://schemas.microsoft.com/office/drawing/2014/main" id="{E71A6ED4-6DA4-D8ED-B2CC-74FCD3F49D66}"/>
              </a:ext>
            </a:extLst>
          </p:cNvPr>
          <p:cNvSpPr>
            <a:spLocks noChangeAspect="1"/>
          </p:cNvSpPr>
          <p:nvPr/>
        </p:nvSpPr>
        <p:spPr>
          <a:xfrm>
            <a:off x="6906115" y="6345471"/>
            <a:ext cx="1552085" cy="360129"/>
          </a:xfrm>
          <a:custGeom>
            <a:avLst/>
            <a:gdLst/>
            <a:ahLst/>
            <a:cxnLst/>
            <a:rect l="l" t="t" r="r" b="b"/>
            <a:pathLst>
              <a:path w="2447355" h="567858">
                <a:moveTo>
                  <a:pt x="0" y="0"/>
                </a:moveTo>
                <a:lnTo>
                  <a:pt x="2447355" y="0"/>
                </a:lnTo>
                <a:lnTo>
                  <a:pt x="2447355" y="567857"/>
                </a:lnTo>
                <a:lnTo>
                  <a:pt x="0" y="567857"/>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en-US" sz="504" dirty="0"/>
          </a:p>
        </p:txBody>
      </p:sp>
    </p:spTree>
    <p:extLst>
      <p:ext uri="{BB962C8B-B14F-4D97-AF65-F5344CB8AC3E}">
        <p14:creationId xmlns:p14="http://schemas.microsoft.com/office/powerpoint/2010/main" val="3975070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31DEA3-6875-7B83-7BC8-0124C21DB0A9}"/>
            </a:ext>
          </a:extLst>
        </p:cNvPr>
        <p:cNvGrpSpPr/>
        <p:nvPr/>
      </p:nvGrpSpPr>
      <p:grpSpPr>
        <a:xfrm>
          <a:off x="0" y="0"/>
          <a:ext cx="0" cy="0"/>
          <a:chOff x="0" y="0"/>
          <a:chExt cx="0" cy="0"/>
        </a:xfrm>
      </p:grpSpPr>
      <p:sp>
        <p:nvSpPr>
          <p:cNvPr id="8" name="Freeform 8">
            <a:extLst>
              <a:ext uri="{FF2B5EF4-FFF2-40B4-BE49-F238E27FC236}">
                <a16:creationId xmlns:a16="http://schemas.microsoft.com/office/drawing/2014/main" id="{75C1EF67-F136-A961-387F-E6F1B9D51FB2}"/>
              </a:ext>
            </a:extLst>
          </p:cNvPr>
          <p:cNvSpPr/>
          <p:nvPr/>
        </p:nvSpPr>
        <p:spPr>
          <a:xfrm>
            <a:off x="4724400" y="1143000"/>
            <a:ext cx="4267200" cy="4648200"/>
          </a:xfrm>
          <a:custGeom>
            <a:avLst/>
            <a:gdLst/>
            <a:ahLst/>
            <a:cxnLst/>
            <a:rect l="l" t="t" r="r" b="b"/>
            <a:pathLst>
              <a:path w="1143078" h="857723">
                <a:moveTo>
                  <a:pt x="90214" y="0"/>
                </a:moveTo>
                <a:lnTo>
                  <a:pt x="1052864" y="0"/>
                </a:lnTo>
                <a:cubicBezTo>
                  <a:pt x="1102688" y="0"/>
                  <a:pt x="1143078" y="40390"/>
                  <a:pt x="1143078" y="90214"/>
                </a:cubicBezTo>
                <a:lnTo>
                  <a:pt x="1143078" y="767509"/>
                </a:lnTo>
                <a:cubicBezTo>
                  <a:pt x="1143078" y="817333"/>
                  <a:pt x="1102688" y="857723"/>
                  <a:pt x="1052864" y="857723"/>
                </a:cubicBezTo>
                <a:lnTo>
                  <a:pt x="90214" y="857723"/>
                </a:lnTo>
                <a:cubicBezTo>
                  <a:pt x="40390" y="857723"/>
                  <a:pt x="0" y="817333"/>
                  <a:pt x="0" y="767509"/>
                </a:cubicBezTo>
                <a:lnTo>
                  <a:pt x="0" y="90214"/>
                </a:lnTo>
                <a:cubicBezTo>
                  <a:pt x="0" y="40390"/>
                  <a:pt x="40390" y="0"/>
                  <a:pt x="90214" y="0"/>
                </a:cubicBezTo>
                <a:close/>
              </a:path>
            </a:pathLst>
          </a:custGeom>
          <a:solidFill>
            <a:schemeClr val="accent1">
              <a:alpha val="27000"/>
            </a:schemeClr>
          </a:solidFill>
        </p:spPr>
        <p:txBody>
          <a:bodyPr/>
          <a:lstStyle/>
          <a:p>
            <a:endParaRPr lang="en-US" sz="504"/>
          </a:p>
        </p:txBody>
      </p:sp>
      <p:sp>
        <p:nvSpPr>
          <p:cNvPr id="12" name="Freeform 12">
            <a:extLst>
              <a:ext uri="{FF2B5EF4-FFF2-40B4-BE49-F238E27FC236}">
                <a16:creationId xmlns:a16="http://schemas.microsoft.com/office/drawing/2014/main" id="{537C821C-D7F3-187C-E7FC-4B3C32CDE433}"/>
              </a:ext>
            </a:extLst>
          </p:cNvPr>
          <p:cNvSpPr/>
          <p:nvPr/>
        </p:nvSpPr>
        <p:spPr>
          <a:xfrm>
            <a:off x="762000" y="1524000"/>
            <a:ext cx="3810000" cy="2971800"/>
          </a:xfrm>
          <a:custGeom>
            <a:avLst/>
            <a:gdLst/>
            <a:ahLst/>
            <a:cxnLst/>
            <a:rect l="l" t="t" r="r" b="b"/>
            <a:pathLst>
              <a:path w="993905" h="838126">
                <a:moveTo>
                  <a:pt x="103859" y="0"/>
                </a:moveTo>
                <a:lnTo>
                  <a:pt x="890047" y="0"/>
                </a:lnTo>
                <a:cubicBezTo>
                  <a:pt x="917592" y="0"/>
                  <a:pt x="944009" y="10942"/>
                  <a:pt x="963486" y="30419"/>
                </a:cubicBezTo>
                <a:cubicBezTo>
                  <a:pt x="982963" y="49897"/>
                  <a:pt x="993905" y="76314"/>
                  <a:pt x="993905" y="103859"/>
                </a:cubicBezTo>
                <a:lnTo>
                  <a:pt x="993905" y="734267"/>
                </a:lnTo>
                <a:cubicBezTo>
                  <a:pt x="993905" y="791627"/>
                  <a:pt x="947406" y="838126"/>
                  <a:pt x="890047" y="838126"/>
                </a:cubicBezTo>
                <a:lnTo>
                  <a:pt x="103859" y="838126"/>
                </a:lnTo>
                <a:cubicBezTo>
                  <a:pt x="76314" y="838126"/>
                  <a:pt x="49897" y="827184"/>
                  <a:pt x="30419" y="807706"/>
                </a:cubicBezTo>
                <a:cubicBezTo>
                  <a:pt x="10942" y="788229"/>
                  <a:pt x="0" y="761812"/>
                  <a:pt x="0" y="734267"/>
                </a:cubicBezTo>
                <a:lnTo>
                  <a:pt x="0" y="103859"/>
                </a:lnTo>
                <a:cubicBezTo>
                  <a:pt x="0" y="76314"/>
                  <a:pt x="10942" y="49897"/>
                  <a:pt x="30419" y="30419"/>
                </a:cubicBezTo>
                <a:cubicBezTo>
                  <a:pt x="49897" y="10942"/>
                  <a:pt x="76314" y="0"/>
                  <a:pt x="103859" y="0"/>
                </a:cubicBezTo>
                <a:close/>
              </a:path>
            </a:pathLst>
          </a:custGeom>
          <a:solidFill>
            <a:schemeClr val="accent2">
              <a:lumMod val="75000"/>
              <a:alpha val="11765"/>
            </a:schemeClr>
          </a:solidFill>
        </p:spPr>
        <p:txBody>
          <a:bodyPr/>
          <a:lstStyle/>
          <a:p>
            <a:endParaRPr lang="en-US" sz="504" dirty="0"/>
          </a:p>
        </p:txBody>
      </p:sp>
      <p:sp>
        <p:nvSpPr>
          <p:cNvPr id="13" name="TextBox 13">
            <a:extLst>
              <a:ext uri="{FF2B5EF4-FFF2-40B4-BE49-F238E27FC236}">
                <a16:creationId xmlns:a16="http://schemas.microsoft.com/office/drawing/2014/main" id="{E11221C5-5939-6DB0-7D2B-9322868CE36C}"/>
              </a:ext>
            </a:extLst>
          </p:cNvPr>
          <p:cNvSpPr txBox="1"/>
          <p:nvPr/>
        </p:nvSpPr>
        <p:spPr>
          <a:xfrm>
            <a:off x="233021" y="960148"/>
            <a:ext cx="3264633" cy="4083696"/>
          </a:xfrm>
          <a:prstGeom prst="rect">
            <a:avLst/>
          </a:prstGeom>
        </p:spPr>
        <p:txBody>
          <a:bodyPr lIns="25400" tIns="25400" rIns="25400" bIns="25400" rtlCol="0" anchor="ctr"/>
          <a:lstStyle/>
          <a:p>
            <a:pPr algn="ctr">
              <a:lnSpc>
                <a:spcPts val="1330"/>
              </a:lnSpc>
            </a:pPr>
            <a:endParaRPr sz="504"/>
          </a:p>
        </p:txBody>
      </p:sp>
      <p:sp>
        <p:nvSpPr>
          <p:cNvPr id="9" name="TextBox 9">
            <a:extLst>
              <a:ext uri="{FF2B5EF4-FFF2-40B4-BE49-F238E27FC236}">
                <a16:creationId xmlns:a16="http://schemas.microsoft.com/office/drawing/2014/main" id="{4C169CDB-B30A-8D2D-0671-2EFF535F8B0B}"/>
              </a:ext>
            </a:extLst>
          </p:cNvPr>
          <p:cNvSpPr txBox="1"/>
          <p:nvPr/>
        </p:nvSpPr>
        <p:spPr>
          <a:xfrm>
            <a:off x="4724400" y="-304800"/>
            <a:ext cx="3305161" cy="6079818"/>
          </a:xfrm>
          <a:prstGeom prst="rect">
            <a:avLst/>
          </a:prstGeom>
        </p:spPr>
        <p:txBody>
          <a:bodyPr lIns="25400" tIns="25400" rIns="25400" bIns="25400" rtlCol="0" anchor="ctr"/>
          <a:lstStyle/>
          <a:p>
            <a:pPr algn="ctr">
              <a:lnSpc>
                <a:spcPts val="1330"/>
              </a:lnSpc>
            </a:pPr>
            <a:endParaRPr sz="504"/>
          </a:p>
        </p:txBody>
      </p:sp>
      <p:sp>
        <p:nvSpPr>
          <p:cNvPr id="14" name="Freeform 14">
            <a:extLst>
              <a:ext uri="{FF2B5EF4-FFF2-40B4-BE49-F238E27FC236}">
                <a16:creationId xmlns:a16="http://schemas.microsoft.com/office/drawing/2014/main" id="{4E2D1F5B-8933-66D8-6880-E7DEE914098C}"/>
              </a:ext>
            </a:extLst>
          </p:cNvPr>
          <p:cNvSpPr/>
          <p:nvPr/>
        </p:nvSpPr>
        <p:spPr>
          <a:xfrm>
            <a:off x="3733800" y="3810000"/>
            <a:ext cx="685800" cy="457200"/>
          </a:xfrm>
          <a:custGeom>
            <a:avLst/>
            <a:gdLst/>
            <a:ahLst/>
            <a:cxnLst/>
            <a:rect l="l" t="t" r="r" b="b"/>
            <a:pathLst>
              <a:path w="1676911" h="1261875">
                <a:moveTo>
                  <a:pt x="0" y="0"/>
                </a:moveTo>
                <a:lnTo>
                  <a:pt x="1676911" y="0"/>
                </a:lnTo>
                <a:lnTo>
                  <a:pt x="1676911" y="1261875"/>
                </a:lnTo>
                <a:lnTo>
                  <a:pt x="0" y="1261875"/>
                </a:lnTo>
                <a:lnTo>
                  <a:pt x="0" y="0"/>
                </a:lnTo>
                <a:close/>
              </a:path>
            </a:pathLst>
          </a:custGeom>
          <a:blipFill>
            <a:blip cstate="screen">
              <a:duotone>
                <a:prstClr val="black"/>
                <a:schemeClr val="accent2">
                  <a:tint val="45000"/>
                  <a:satMod val="400000"/>
                </a:schemeClr>
              </a:duotone>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p:spPr>
        <p:txBody>
          <a:bodyPr/>
          <a:lstStyle/>
          <a:p>
            <a:endParaRPr lang="en-US" sz="504" dirty="0"/>
          </a:p>
        </p:txBody>
      </p:sp>
      <p:sp>
        <p:nvSpPr>
          <p:cNvPr id="15" name="Freeform 15">
            <a:extLst>
              <a:ext uri="{FF2B5EF4-FFF2-40B4-BE49-F238E27FC236}">
                <a16:creationId xmlns:a16="http://schemas.microsoft.com/office/drawing/2014/main" id="{34F77583-79E0-8957-9159-A318D708E55E}"/>
              </a:ext>
            </a:extLst>
          </p:cNvPr>
          <p:cNvSpPr/>
          <p:nvPr/>
        </p:nvSpPr>
        <p:spPr>
          <a:xfrm>
            <a:off x="6705600" y="4724400"/>
            <a:ext cx="2208746" cy="762000"/>
          </a:xfrm>
          <a:custGeom>
            <a:avLst/>
            <a:gdLst/>
            <a:ahLst/>
            <a:cxnLst/>
            <a:rect l="l" t="t" r="r" b="b"/>
            <a:pathLst>
              <a:path w="3655492" h="1338824">
                <a:moveTo>
                  <a:pt x="0" y="0"/>
                </a:moveTo>
                <a:lnTo>
                  <a:pt x="3655492" y="0"/>
                </a:lnTo>
                <a:lnTo>
                  <a:pt x="3655492" y="1338824"/>
                </a:lnTo>
                <a:lnTo>
                  <a:pt x="0" y="1338824"/>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en-US" sz="504"/>
          </a:p>
        </p:txBody>
      </p:sp>
      <p:sp>
        <p:nvSpPr>
          <p:cNvPr id="18" name="TextBox 18">
            <a:extLst>
              <a:ext uri="{FF2B5EF4-FFF2-40B4-BE49-F238E27FC236}">
                <a16:creationId xmlns:a16="http://schemas.microsoft.com/office/drawing/2014/main" id="{E694D90E-A4F8-D858-AA89-6B8E86F25E46}"/>
              </a:ext>
            </a:extLst>
          </p:cNvPr>
          <p:cNvSpPr txBox="1"/>
          <p:nvPr/>
        </p:nvSpPr>
        <p:spPr>
          <a:xfrm>
            <a:off x="5181600" y="1524000"/>
            <a:ext cx="3733800" cy="3193182"/>
          </a:xfrm>
          <a:prstGeom prst="rect">
            <a:avLst/>
          </a:prstGeom>
        </p:spPr>
        <p:txBody>
          <a:bodyPr wrap="square" lIns="0" tIns="0" rIns="0" bIns="0" rtlCol="0" anchor="t">
            <a:spAutoFit/>
          </a:bodyPr>
          <a:lstStyle/>
          <a:p>
            <a:pPr marL="228600" indent="-228600">
              <a:lnSpc>
                <a:spcPct val="150000"/>
              </a:lnSpc>
              <a:buFont typeface="Arial" panose="020B0604020202020204" pitchFamily="34" charset="0"/>
              <a:buChar char="•"/>
            </a:pPr>
            <a:r>
              <a:rPr lang="en-US" sz="2000" dirty="0">
                <a:solidFill>
                  <a:schemeClr val="tx2">
                    <a:lumMod val="50000"/>
                  </a:schemeClr>
                </a:solidFill>
                <a:latin typeface="Nunito" pitchFamily="2" charset="77"/>
              </a:rPr>
              <a:t>Safe</a:t>
            </a:r>
          </a:p>
          <a:p>
            <a:pPr marL="228600" indent="-228600">
              <a:lnSpc>
                <a:spcPct val="150000"/>
              </a:lnSpc>
              <a:buFont typeface="Arial" panose="020B0604020202020204" pitchFamily="34" charset="0"/>
              <a:buChar char="•"/>
            </a:pPr>
            <a:r>
              <a:rPr lang="en-US" sz="2000" dirty="0">
                <a:solidFill>
                  <a:schemeClr val="tx2">
                    <a:lumMod val="50000"/>
                  </a:schemeClr>
                </a:solidFill>
                <a:latin typeface="Nunito" pitchFamily="2" charset="77"/>
              </a:rPr>
              <a:t>Lower cost</a:t>
            </a:r>
          </a:p>
          <a:p>
            <a:pPr marL="228600" indent="-228600">
              <a:lnSpc>
                <a:spcPct val="150000"/>
              </a:lnSpc>
              <a:buFont typeface="Arial" panose="020B0604020202020204" pitchFamily="34" charset="0"/>
              <a:buChar char="•"/>
            </a:pPr>
            <a:r>
              <a:rPr lang="en-US" sz="2000" dirty="0">
                <a:solidFill>
                  <a:schemeClr val="tx2">
                    <a:lumMod val="50000"/>
                  </a:schemeClr>
                </a:solidFill>
                <a:latin typeface="Nunito" pitchFamily="2" charset="77"/>
              </a:rPr>
              <a:t>Unlimited resource</a:t>
            </a:r>
          </a:p>
          <a:p>
            <a:pPr marL="228600" indent="-228600">
              <a:lnSpc>
                <a:spcPct val="150000"/>
              </a:lnSpc>
              <a:buFont typeface="Arial" panose="020B0604020202020204" pitchFamily="34" charset="0"/>
              <a:buChar char="•"/>
            </a:pPr>
            <a:r>
              <a:rPr lang="en-US" sz="2000" dirty="0">
                <a:solidFill>
                  <a:schemeClr val="tx2">
                    <a:lumMod val="50000"/>
                  </a:schemeClr>
                </a:solidFill>
                <a:latin typeface="Nunito" pitchFamily="2" charset="77"/>
              </a:rPr>
              <a:t>High performance</a:t>
            </a:r>
          </a:p>
          <a:p>
            <a:pPr marL="228600" indent="-228600">
              <a:lnSpc>
                <a:spcPct val="150000"/>
              </a:lnSpc>
              <a:buFont typeface="Arial" panose="020B0604020202020204" pitchFamily="34" charset="0"/>
              <a:buChar char="•"/>
            </a:pPr>
            <a:r>
              <a:rPr lang="en-US" sz="2000" dirty="0">
                <a:solidFill>
                  <a:schemeClr val="tx2">
                    <a:lumMod val="50000"/>
                  </a:schemeClr>
                </a:solidFill>
                <a:latin typeface="Nunito" pitchFamily="2" charset="77"/>
              </a:rPr>
              <a:t>Wider temperature tolerance</a:t>
            </a:r>
          </a:p>
          <a:p>
            <a:pPr marL="228600" indent="-228600">
              <a:lnSpc>
                <a:spcPct val="150000"/>
              </a:lnSpc>
              <a:buFont typeface="Arial" panose="020B0604020202020204" pitchFamily="34" charset="0"/>
              <a:buChar char="•"/>
            </a:pPr>
            <a:r>
              <a:rPr lang="en-US" sz="2000" dirty="0">
                <a:solidFill>
                  <a:schemeClr val="tx2">
                    <a:lumMod val="50000"/>
                  </a:schemeClr>
                </a:solidFill>
                <a:latin typeface="Nunito" pitchFamily="2" charset="77"/>
              </a:rPr>
              <a:t>Recyclable</a:t>
            </a:r>
          </a:p>
          <a:p>
            <a:pPr marL="228600" indent="-228600">
              <a:lnSpc>
                <a:spcPct val="150000"/>
              </a:lnSpc>
              <a:buFont typeface="Arial" panose="020B0604020202020204" pitchFamily="34" charset="0"/>
              <a:buChar char="•"/>
            </a:pPr>
            <a:r>
              <a:rPr lang="en-US" sz="2000" dirty="0">
                <a:solidFill>
                  <a:schemeClr val="tx2">
                    <a:lumMod val="50000"/>
                  </a:schemeClr>
                </a:solidFill>
                <a:latin typeface="Nunito" pitchFamily="2" charset="77"/>
              </a:rPr>
              <a:t>Longer lifespan</a:t>
            </a:r>
          </a:p>
        </p:txBody>
      </p:sp>
      <p:grpSp>
        <p:nvGrpSpPr>
          <p:cNvPr id="22" name="Group 2">
            <a:extLst>
              <a:ext uri="{FF2B5EF4-FFF2-40B4-BE49-F238E27FC236}">
                <a16:creationId xmlns:a16="http://schemas.microsoft.com/office/drawing/2014/main" id="{3364A027-DE83-5945-5A19-41E93E7F5042}"/>
              </a:ext>
            </a:extLst>
          </p:cNvPr>
          <p:cNvGrpSpPr/>
          <p:nvPr/>
        </p:nvGrpSpPr>
        <p:grpSpPr>
          <a:xfrm>
            <a:off x="0" y="6172199"/>
            <a:ext cx="9144000" cy="685801"/>
            <a:chOff x="0" y="0"/>
            <a:chExt cx="4816593" cy="263407"/>
          </a:xfrm>
        </p:grpSpPr>
        <p:sp>
          <p:nvSpPr>
            <p:cNvPr id="23" name="Freeform 3">
              <a:extLst>
                <a:ext uri="{FF2B5EF4-FFF2-40B4-BE49-F238E27FC236}">
                  <a16:creationId xmlns:a16="http://schemas.microsoft.com/office/drawing/2014/main" id="{F15B9280-0FD0-F09F-81F4-48D76861EE35}"/>
                </a:ext>
              </a:extLst>
            </p:cNvPr>
            <p:cNvSpPr/>
            <p:nvPr/>
          </p:nvSpPr>
          <p:spPr>
            <a:xfrm>
              <a:off x="0" y="0"/>
              <a:ext cx="4816592" cy="263407"/>
            </a:xfrm>
            <a:custGeom>
              <a:avLst/>
              <a:gdLst/>
              <a:ahLst/>
              <a:cxnLst/>
              <a:rect l="l" t="t" r="r" b="b"/>
              <a:pathLst>
                <a:path w="4816592" h="263407">
                  <a:moveTo>
                    <a:pt x="0" y="0"/>
                  </a:moveTo>
                  <a:lnTo>
                    <a:pt x="4816592" y="0"/>
                  </a:lnTo>
                  <a:lnTo>
                    <a:pt x="4816592" y="263407"/>
                  </a:lnTo>
                  <a:lnTo>
                    <a:pt x="0" y="263407"/>
                  </a:lnTo>
                  <a:close/>
                </a:path>
              </a:pathLst>
            </a:custGeom>
            <a:solidFill>
              <a:srgbClr val="F2F1F2"/>
            </a:solidFill>
          </p:spPr>
          <p:txBody>
            <a:bodyPr/>
            <a:lstStyle/>
            <a:p>
              <a:endParaRPr lang="en-US" sz="504"/>
            </a:p>
          </p:txBody>
        </p:sp>
        <p:sp>
          <p:nvSpPr>
            <p:cNvPr id="24" name="TextBox 4">
              <a:extLst>
                <a:ext uri="{FF2B5EF4-FFF2-40B4-BE49-F238E27FC236}">
                  <a16:creationId xmlns:a16="http://schemas.microsoft.com/office/drawing/2014/main" id="{338C8C53-F1B5-1621-5586-DF8876A88071}"/>
                </a:ext>
              </a:extLst>
            </p:cNvPr>
            <p:cNvSpPr txBox="1"/>
            <p:nvPr/>
          </p:nvSpPr>
          <p:spPr>
            <a:xfrm>
              <a:off x="0" y="-38100"/>
              <a:ext cx="812800" cy="850900"/>
            </a:xfrm>
            <a:prstGeom prst="rect">
              <a:avLst/>
            </a:prstGeom>
          </p:spPr>
          <p:txBody>
            <a:bodyPr lIns="25400" tIns="25400" rIns="25400" bIns="25400" rtlCol="0" anchor="ctr"/>
            <a:lstStyle/>
            <a:p>
              <a:pPr>
                <a:lnSpc>
                  <a:spcPts val="1330"/>
                </a:lnSpc>
              </a:pPr>
              <a:endParaRPr sz="504"/>
            </a:p>
          </p:txBody>
        </p:sp>
      </p:grpSp>
      <p:sp>
        <p:nvSpPr>
          <p:cNvPr id="26" name="TextBox 16">
            <a:extLst>
              <a:ext uri="{FF2B5EF4-FFF2-40B4-BE49-F238E27FC236}">
                <a16:creationId xmlns:a16="http://schemas.microsoft.com/office/drawing/2014/main" id="{E49B8928-971A-7BF1-0269-E804D864BEBE}"/>
              </a:ext>
            </a:extLst>
          </p:cNvPr>
          <p:cNvSpPr txBox="1"/>
          <p:nvPr/>
        </p:nvSpPr>
        <p:spPr>
          <a:xfrm>
            <a:off x="4953000" y="402516"/>
            <a:ext cx="4495800" cy="664284"/>
          </a:xfrm>
          <a:prstGeom prst="rect">
            <a:avLst/>
          </a:prstGeom>
        </p:spPr>
        <p:txBody>
          <a:bodyPr wrap="square" lIns="0" tIns="0" rIns="0" bIns="0" rtlCol="0" anchor="t">
            <a:spAutoFit/>
          </a:bodyPr>
          <a:lstStyle/>
          <a:p>
            <a:pPr>
              <a:lnSpc>
                <a:spcPts val="2610"/>
              </a:lnSpc>
              <a:spcBef>
                <a:spcPct val="0"/>
              </a:spcBef>
            </a:pPr>
            <a:r>
              <a:rPr lang="en-US" sz="2200" dirty="0">
                <a:solidFill>
                  <a:srgbClr val="0A7838"/>
                </a:solidFill>
                <a:latin typeface="Poppins Bold"/>
              </a:rPr>
              <a:t>Benefits of </a:t>
            </a:r>
          </a:p>
          <a:p>
            <a:pPr>
              <a:lnSpc>
                <a:spcPts val="2610"/>
              </a:lnSpc>
              <a:spcBef>
                <a:spcPct val="0"/>
              </a:spcBef>
            </a:pPr>
            <a:r>
              <a:rPr lang="en-US" sz="2200" dirty="0">
                <a:solidFill>
                  <a:srgbClr val="0A7838"/>
                </a:solidFill>
                <a:latin typeface="Poppins Bold"/>
              </a:rPr>
              <a:t>Sodium-Ion Batteries</a:t>
            </a:r>
          </a:p>
        </p:txBody>
      </p:sp>
      <p:sp>
        <p:nvSpPr>
          <p:cNvPr id="28" name="TextBox 27">
            <a:extLst>
              <a:ext uri="{FF2B5EF4-FFF2-40B4-BE49-F238E27FC236}">
                <a16:creationId xmlns:a16="http://schemas.microsoft.com/office/drawing/2014/main" id="{08FF15E9-309B-8142-0DA0-A91ED5592C78}"/>
              </a:ext>
            </a:extLst>
          </p:cNvPr>
          <p:cNvSpPr txBox="1"/>
          <p:nvPr/>
        </p:nvSpPr>
        <p:spPr>
          <a:xfrm>
            <a:off x="1447800" y="1905000"/>
            <a:ext cx="3200400" cy="2294859"/>
          </a:xfrm>
          <a:prstGeom prst="rect">
            <a:avLst/>
          </a:prstGeom>
          <a:noFill/>
        </p:spPr>
        <p:txBody>
          <a:bodyPr wrap="square">
            <a:spAutoFit/>
          </a:bodyPr>
          <a:lstStyle/>
          <a:p>
            <a:pPr marL="228600" indent="-228600">
              <a:lnSpc>
                <a:spcPts val="1715"/>
              </a:lnSpc>
              <a:buFont typeface="Arial" panose="020B0604020202020204" pitchFamily="34" charset="0"/>
              <a:buChar char="•"/>
            </a:pPr>
            <a:r>
              <a:rPr lang="en-US" sz="1900" dirty="0">
                <a:latin typeface="Nunito" pitchFamily="2" charset="77"/>
              </a:rPr>
              <a:t>Safety concerns</a:t>
            </a:r>
          </a:p>
          <a:p>
            <a:pPr marL="228600" indent="-228600">
              <a:lnSpc>
                <a:spcPts val="1715"/>
              </a:lnSpc>
              <a:buFont typeface="Arial" panose="020B0604020202020204" pitchFamily="34" charset="0"/>
              <a:buChar char="•"/>
            </a:pPr>
            <a:endParaRPr lang="en-US" sz="1900" dirty="0">
              <a:latin typeface="Nunito" pitchFamily="2" charset="77"/>
            </a:endParaRPr>
          </a:p>
          <a:p>
            <a:pPr marL="228600" indent="-228600">
              <a:lnSpc>
                <a:spcPts val="1715"/>
              </a:lnSpc>
              <a:buFont typeface="Arial" panose="020B0604020202020204" pitchFamily="34" charset="0"/>
              <a:buChar char="•"/>
            </a:pPr>
            <a:r>
              <a:rPr lang="en-US" sz="1900" dirty="0">
                <a:latin typeface="Nunito" pitchFamily="2" charset="77"/>
              </a:rPr>
              <a:t>Temperature challenges</a:t>
            </a:r>
          </a:p>
          <a:p>
            <a:pPr marL="228600" indent="-228600">
              <a:lnSpc>
                <a:spcPts val="1715"/>
              </a:lnSpc>
              <a:buFont typeface="Arial" panose="020B0604020202020204" pitchFamily="34" charset="0"/>
              <a:buChar char="•"/>
            </a:pPr>
            <a:endParaRPr lang="en-US" sz="1900" dirty="0">
              <a:latin typeface="Nunito" pitchFamily="2" charset="77"/>
            </a:endParaRPr>
          </a:p>
          <a:p>
            <a:pPr marL="228600" indent="-228600">
              <a:lnSpc>
                <a:spcPts val="1715"/>
              </a:lnSpc>
              <a:buFont typeface="Arial" panose="020B0604020202020204" pitchFamily="34" charset="0"/>
              <a:buChar char="•"/>
            </a:pPr>
            <a:r>
              <a:rPr lang="en-US" sz="1900" dirty="0">
                <a:latin typeface="Nunito" pitchFamily="2" charset="77"/>
              </a:rPr>
              <a:t>High raw material costs</a:t>
            </a:r>
          </a:p>
          <a:p>
            <a:pPr marL="228600" indent="-228600">
              <a:lnSpc>
                <a:spcPts val="1715"/>
              </a:lnSpc>
              <a:buFont typeface="Arial" panose="020B0604020202020204" pitchFamily="34" charset="0"/>
              <a:buChar char="•"/>
            </a:pPr>
            <a:endParaRPr lang="en-US" sz="1900" dirty="0">
              <a:latin typeface="Nunito" pitchFamily="2" charset="77"/>
            </a:endParaRPr>
          </a:p>
          <a:p>
            <a:pPr marL="228600" indent="-228600">
              <a:lnSpc>
                <a:spcPts val="1715"/>
              </a:lnSpc>
              <a:buFont typeface="Arial" panose="020B0604020202020204" pitchFamily="34" charset="0"/>
              <a:buChar char="•"/>
            </a:pPr>
            <a:r>
              <a:rPr lang="en-US" sz="1900" dirty="0">
                <a:latin typeface="Nunito" pitchFamily="2" charset="77"/>
              </a:rPr>
              <a:t>Low recyclability </a:t>
            </a:r>
          </a:p>
          <a:p>
            <a:pPr marL="228600" indent="-228600">
              <a:lnSpc>
                <a:spcPts val="1715"/>
              </a:lnSpc>
              <a:buFont typeface="Arial" panose="020B0604020202020204" pitchFamily="34" charset="0"/>
              <a:buChar char="•"/>
            </a:pPr>
            <a:endParaRPr lang="en-US" sz="1900" dirty="0">
              <a:latin typeface="Nunito" pitchFamily="2" charset="77"/>
            </a:endParaRPr>
          </a:p>
          <a:p>
            <a:pPr marL="228600" indent="-228600">
              <a:lnSpc>
                <a:spcPts val="1715"/>
              </a:lnSpc>
              <a:buFont typeface="Arial" panose="020B0604020202020204" pitchFamily="34" charset="0"/>
              <a:buChar char="•"/>
            </a:pPr>
            <a:r>
              <a:rPr lang="en-US" sz="1900" dirty="0">
                <a:latin typeface="Nunito" pitchFamily="2" charset="77"/>
              </a:rPr>
              <a:t>Limited resource</a:t>
            </a:r>
          </a:p>
          <a:p>
            <a:pPr marL="228600" indent="-228600">
              <a:lnSpc>
                <a:spcPts val="1715"/>
              </a:lnSpc>
              <a:buFont typeface="Arial" panose="020B0604020202020204" pitchFamily="34" charset="0"/>
              <a:buChar char="•"/>
            </a:pPr>
            <a:endParaRPr lang="en-US" sz="1900" dirty="0">
              <a:latin typeface="Nunito" pitchFamily="2" charset="77"/>
            </a:endParaRPr>
          </a:p>
        </p:txBody>
      </p:sp>
      <p:pic>
        <p:nvPicPr>
          <p:cNvPr id="29" name="Picture 28" descr="A blue and black background&#10;&#10;Description automatically generated">
            <a:extLst>
              <a:ext uri="{FF2B5EF4-FFF2-40B4-BE49-F238E27FC236}">
                <a16:creationId xmlns:a16="http://schemas.microsoft.com/office/drawing/2014/main" id="{1D74A171-65B1-BB5D-CE8A-B557FBF2D6A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36134" b="10656"/>
          <a:stretch/>
        </p:blipFill>
        <p:spPr>
          <a:xfrm flipH="1">
            <a:off x="0" y="0"/>
            <a:ext cx="2286000" cy="6175948"/>
          </a:xfrm>
          <a:prstGeom prst="rect">
            <a:avLst/>
          </a:prstGeom>
        </p:spPr>
      </p:pic>
      <p:sp>
        <p:nvSpPr>
          <p:cNvPr id="16" name="TextBox 16">
            <a:extLst>
              <a:ext uri="{FF2B5EF4-FFF2-40B4-BE49-F238E27FC236}">
                <a16:creationId xmlns:a16="http://schemas.microsoft.com/office/drawing/2014/main" id="{FEF63F78-09D4-5272-7D12-18B3937D40C4}"/>
              </a:ext>
            </a:extLst>
          </p:cNvPr>
          <p:cNvSpPr txBox="1"/>
          <p:nvPr/>
        </p:nvSpPr>
        <p:spPr>
          <a:xfrm>
            <a:off x="1295400" y="762000"/>
            <a:ext cx="2895600" cy="660437"/>
          </a:xfrm>
          <a:prstGeom prst="rect">
            <a:avLst/>
          </a:prstGeom>
        </p:spPr>
        <p:txBody>
          <a:bodyPr wrap="square" lIns="0" tIns="0" rIns="0" bIns="0" rtlCol="0" anchor="t">
            <a:spAutoFit/>
          </a:bodyPr>
          <a:lstStyle/>
          <a:p>
            <a:pPr>
              <a:lnSpc>
                <a:spcPts val="2610"/>
              </a:lnSpc>
              <a:spcBef>
                <a:spcPct val="0"/>
              </a:spcBef>
            </a:pPr>
            <a:r>
              <a:rPr lang="en-US" sz="2000" dirty="0">
                <a:solidFill>
                  <a:srgbClr val="C00000"/>
                </a:solidFill>
                <a:latin typeface="Poppins Bold"/>
              </a:rPr>
              <a:t>Problems with </a:t>
            </a:r>
          </a:p>
          <a:p>
            <a:pPr>
              <a:lnSpc>
                <a:spcPts val="2610"/>
              </a:lnSpc>
              <a:spcBef>
                <a:spcPct val="0"/>
              </a:spcBef>
            </a:pPr>
            <a:r>
              <a:rPr lang="en-US" sz="2000" dirty="0">
                <a:solidFill>
                  <a:srgbClr val="C00000"/>
                </a:solidFill>
                <a:latin typeface="Poppins Bold"/>
              </a:rPr>
              <a:t>Lithium-Ion Batteries</a:t>
            </a:r>
          </a:p>
        </p:txBody>
      </p:sp>
      <p:sp>
        <p:nvSpPr>
          <p:cNvPr id="10" name="Freeform 10">
            <a:extLst>
              <a:ext uri="{FF2B5EF4-FFF2-40B4-BE49-F238E27FC236}">
                <a16:creationId xmlns:a16="http://schemas.microsoft.com/office/drawing/2014/main" id="{0A5AE724-A432-E034-E512-4F951E6FB84E}"/>
              </a:ext>
            </a:extLst>
          </p:cNvPr>
          <p:cNvSpPr/>
          <p:nvPr/>
        </p:nvSpPr>
        <p:spPr>
          <a:xfrm>
            <a:off x="7418601" y="1447123"/>
            <a:ext cx="1039599" cy="762677"/>
          </a:xfrm>
          <a:custGeom>
            <a:avLst/>
            <a:gdLst/>
            <a:ahLst/>
            <a:cxnLst/>
            <a:rect l="l" t="t" r="r" b="b"/>
            <a:pathLst>
              <a:path w="1621998" h="1220553">
                <a:moveTo>
                  <a:pt x="0" y="0"/>
                </a:moveTo>
                <a:lnTo>
                  <a:pt x="1621997" y="0"/>
                </a:lnTo>
                <a:lnTo>
                  <a:pt x="1621997" y="1220554"/>
                </a:lnTo>
                <a:lnTo>
                  <a:pt x="0" y="1220554"/>
                </a:lnTo>
                <a:lnTo>
                  <a:pt x="0" y="0"/>
                </a:lnTo>
                <a:close/>
              </a:path>
            </a:pathLst>
          </a:custGeom>
          <a:blipFill>
            <a:blip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p:spPr>
        <p:txBody>
          <a:bodyPr/>
          <a:lstStyle/>
          <a:p>
            <a:endParaRPr lang="en-US" sz="504"/>
          </a:p>
        </p:txBody>
      </p:sp>
      <p:sp>
        <p:nvSpPr>
          <p:cNvPr id="2" name="TextBox 1">
            <a:extLst>
              <a:ext uri="{FF2B5EF4-FFF2-40B4-BE49-F238E27FC236}">
                <a16:creationId xmlns:a16="http://schemas.microsoft.com/office/drawing/2014/main" id="{972B59E1-D8CE-BD53-6BE8-88AA7B3FCEBB}"/>
              </a:ext>
            </a:extLst>
          </p:cNvPr>
          <p:cNvSpPr txBox="1"/>
          <p:nvPr/>
        </p:nvSpPr>
        <p:spPr>
          <a:xfrm>
            <a:off x="8610600" y="6400800"/>
            <a:ext cx="533400" cy="307777"/>
          </a:xfrm>
          <a:prstGeom prst="rect">
            <a:avLst/>
          </a:prstGeom>
          <a:noFill/>
        </p:spPr>
        <p:txBody>
          <a:bodyPr wrap="square" rtlCol="0">
            <a:spAutoFit/>
          </a:bodyPr>
          <a:lstStyle/>
          <a:p>
            <a:fld id="{D32CD72E-A3AC-6C42-B310-42A3D9F030FC}" type="slidenum">
              <a:rPr lang="en-US" sz="1400" b="1" smtClean="0">
                <a:latin typeface="Nunito" pitchFamily="2" charset="77"/>
              </a:rPr>
              <a:t>9</a:t>
            </a:fld>
            <a:endParaRPr lang="en-US" sz="1400" b="1" dirty="0">
              <a:latin typeface="Nunito" pitchFamily="2" charset="77"/>
            </a:endParaRPr>
          </a:p>
        </p:txBody>
      </p:sp>
      <p:sp>
        <p:nvSpPr>
          <p:cNvPr id="3" name="Freeform 6">
            <a:extLst>
              <a:ext uri="{FF2B5EF4-FFF2-40B4-BE49-F238E27FC236}">
                <a16:creationId xmlns:a16="http://schemas.microsoft.com/office/drawing/2014/main" id="{E05C4A77-A56E-59DE-8ABF-98A684822C73}"/>
              </a:ext>
            </a:extLst>
          </p:cNvPr>
          <p:cNvSpPr>
            <a:spLocks noChangeAspect="1"/>
          </p:cNvSpPr>
          <p:nvPr/>
        </p:nvSpPr>
        <p:spPr>
          <a:xfrm>
            <a:off x="6906115" y="6345471"/>
            <a:ext cx="1552085" cy="360129"/>
          </a:xfrm>
          <a:custGeom>
            <a:avLst/>
            <a:gdLst/>
            <a:ahLst/>
            <a:cxnLst/>
            <a:rect l="l" t="t" r="r" b="b"/>
            <a:pathLst>
              <a:path w="2447355" h="567858">
                <a:moveTo>
                  <a:pt x="0" y="0"/>
                </a:moveTo>
                <a:lnTo>
                  <a:pt x="2447355" y="0"/>
                </a:lnTo>
                <a:lnTo>
                  <a:pt x="2447355" y="567857"/>
                </a:lnTo>
                <a:lnTo>
                  <a:pt x="0" y="567857"/>
                </a:lnTo>
                <a:lnTo>
                  <a:pt x="0" y="0"/>
                </a:lnTo>
                <a:close/>
              </a:path>
            </a:pathLst>
          </a:custGeom>
          <a:blipFill>
            <a:blip r:embed="rId6" cstate="screen">
              <a:extLst>
                <a:ext uri="{28A0092B-C50C-407E-A947-70E740481C1C}">
                  <a14:useLocalDpi xmlns:a14="http://schemas.microsoft.com/office/drawing/2010/main"/>
                </a:ext>
              </a:extLst>
            </a:blip>
            <a:stretch>
              <a:fillRect/>
            </a:stretch>
          </a:blipFill>
        </p:spPr>
        <p:txBody>
          <a:bodyPr/>
          <a:lstStyle/>
          <a:p>
            <a:endParaRPr lang="en-US" sz="504" dirty="0"/>
          </a:p>
        </p:txBody>
      </p:sp>
    </p:spTree>
    <p:extLst>
      <p:ext uri="{BB962C8B-B14F-4D97-AF65-F5344CB8AC3E}">
        <p14:creationId xmlns:p14="http://schemas.microsoft.com/office/powerpoint/2010/main" val="37154305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1139</TotalTime>
  <Words>1554</Words>
  <Application>Microsoft Macintosh PowerPoint</Application>
  <PresentationFormat>On-screen Show (4:3)</PresentationFormat>
  <Paragraphs>237</Paragraphs>
  <Slides>25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Nunito</vt:lpstr>
      <vt:lpstr>Avenir Medium</vt:lpstr>
      <vt:lpstr>Poppins Bold</vt:lpstr>
      <vt:lpstr>Calibri</vt:lpstr>
      <vt:lpstr>Aptos</vt:lpstr>
      <vt:lpstr>Arial</vt:lpstr>
      <vt:lpstr>Avenir Black</vt:lpstr>
      <vt:lpstr>Poppins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PowerAhead</dc:title>
  <cp:lastModifiedBy>Angela Palmieri</cp:lastModifiedBy>
  <cp:revision>36</cp:revision>
  <dcterms:created xsi:type="dcterms:W3CDTF">2006-08-16T00:00:00Z</dcterms:created>
  <dcterms:modified xsi:type="dcterms:W3CDTF">2026-06-25T18:46:02Z</dcterms:modified>
  <dc:identifier>DAFtCFjWjVU</dc:identifier>
</cp:coreProperties>
</file>