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80" r:id="rId17"/>
    <p:sldId id="281" r:id="rId18"/>
    <p:sldId id="271" r:id="rId19"/>
    <p:sldId id="272" r:id="rId20"/>
    <p:sldId id="273" r:id="rId21"/>
    <p:sldId id="276" r:id="rId2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9373"/>
    <p:restoredTop sz="94610"/>
  </p:normalViewPr>
  <p:slideViewPr>
    <p:cSldViewPr snapToGrid="0" snapToObjects="1">
      <p:cViewPr varScale="1">
        <p:scale>
          <a:sx n="138" d="100"/>
          <a:sy n="138" d="100"/>
        </p:scale>
        <p:origin x="192" y="6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3464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00C9FF"/>
          </a:solidFill>
          <a:ln w="12700">
            <a:solidFill>
              <a:srgbClr val="00C9FF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" name="Shape 1"/>
          <p:cNvSpPr/>
          <p:nvPr/>
        </p:nvSpPr>
        <p:spPr>
          <a:xfrm>
            <a:off x="5760720" y="0"/>
            <a:ext cx="3383280" cy="5143500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" name="Shape 2"/>
          <p:cNvSpPr/>
          <p:nvPr/>
        </p:nvSpPr>
        <p:spPr>
          <a:xfrm>
            <a:off x="6309360" y="182880"/>
            <a:ext cx="2560320" cy="2560320"/>
          </a:xfrm>
          <a:prstGeom prst="line">
            <a:avLst/>
          </a:prstGeom>
          <a:solidFill>
            <a:srgbClr val="1A5FBF">
              <a:alpha val="22000"/>
            </a:srgbClr>
          </a:solidFill>
          <a:ln w="19050">
            <a:solidFill>
              <a:srgbClr val="00C9FF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" name="Shape 3"/>
          <p:cNvSpPr/>
          <p:nvPr/>
        </p:nvSpPr>
        <p:spPr>
          <a:xfrm>
            <a:off x="6675120" y="548640"/>
            <a:ext cx="1828800" cy="1828800"/>
          </a:xfrm>
          <a:prstGeom prst="line">
            <a:avLst/>
          </a:prstGeom>
          <a:solidFill>
            <a:srgbClr val="00C9FF">
              <a:alpha val="12000"/>
            </a:srgbClr>
          </a:solidFill>
          <a:ln w="12700">
            <a:solidFill>
              <a:srgbClr val="00A8D4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" name="Shape 4"/>
          <p:cNvSpPr/>
          <p:nvPr/>
        </p:nvSpPr>
        <p:spPr>
          <a:xfrm>
            <a:off x="6858000" y="2743200"/>
            <a:ext cx="1920240" cy="1920240"/>
          </a:xfrm>
          <a:prstGeom prst="line">
            <a:avLst/>
          </a:prstGeom>
          <a:solidFill>
            <a:srgbClr val="1A5FBF">
              <a:alpha val="18000"/>
            </a:srgbClr>
          </a:solidFill>
          <a:ln w="1905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7" name="Text 5"/>
          <p:cNvSpPr/>
          <p:nvPr/>
        </p:nvSpPr>
        <p:spPr>
          <a:xfrm>
            <a:off x="256032" y="320040"/>
            <a:ext cx="5029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200" b="1" kern="0" spc="10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PAG</a:t>
            </a:r>
            <a:endParaRPr lang="en-US" sz="7200" dirty="0"/>
          </a:p>
        </p:txBody>
      </p:sp>
      <p:sp>
        <p:nvSpPr>
          <p:cNvPr id="8" name="Text 6"/>
          <p:cNvSpPr/>
          <p:nvPr/>
        </p:nvSpPr>
        <p:spPr>
          <a:xfrm>
            <a:off x="256032" y="1207008"/>
            <a:ext cx="5029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kern="0" spc="500" dirty="0">
                <a:solidFill>
                  <a:srgbClr val="00C9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 AHEAD GROUP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256032" y="1572768"/>
            <a:ext cx="4389120" cy="36576"/>
          </a:xfrm>
          <a:prstGeom prst="rect">
            <a:avLst/>
          </a:prstGeom>
          <a:solidFill>
            <a:srgbClr val="00C9FF"/>
          </a:solidFill>
          <a:ln w="12700">
            <a:solidFill>
              <a:srgbClr val="00C9FF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" name="Text 8"/>
          <p:cNvSpPr/>
          <p:nvPr/>
        </p:nvSpPr>
        <p:spPr>
          <a:xfrm>
            <a:off x="256032" y="1691640"/>
            <a:ext cx="5303520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Infrastructure-Grade</a:t>
            </a:r>
            <a:endParaRPr lang="en-US" sz="3000" dirty="0"/>
          </a:p>
          <a:p>
            <a:pPr marL="0" indent="0" algn="l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Energy Storage</a:t>
            </a:r>
            <a:endParaRPr lang="en-US" sz="3000" dirty="0"/>
          </a:p>
          <a:p>
            <a:pPr marL="0" indent="0" algn="l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the AI Era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256032" y="3547872"/>
            <a:ext cx="5303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MegaSIB™ BESS Platform  ·  Next-Generation Sodium-Ion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256032" y="468172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8BA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Investor Presentation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" name="Text 1"/>
          <p:cNvSpPr/>
          <p:nvPr/>
        </p:nvSpPr>
        <p:spPr>
          <a:xfrm>
            <a:off x="457200" y="16459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DEFINITION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7548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for High-Value, Long-Life Infrastructure Customers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457200" y="1115568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MegaSIB™ is positioned for customers where uptime, lifecycle cost, and safety matter more than short-term equipment price.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65760" y="1572768"/>
            <a:ext cx="2697480" cy="3246120"/>
          </a:xfrm>
          <a:prstGeom prst="rect">
            <a:avLst/>
          </a:prstGeom>
          <a:solidFill>
            <a:srgbClr val="0D1F3C"/>
          </a:solidFill>
          <a:ln w="25400">
            <a:solidFill>
              <a:srgbClr val="00C9FF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7" name="Shape 5"/>
          <p:cNvSpPr/>
          <p:nvPr/>
        </p:nvSpPr>
        <p:spPr>
          <a:xfrm>
            <a:off x="365760" y="1572768"/>
            <a:ext cx="2697480" cy="64008"/>
          </a:xfrm>
          <a:prstGeom prst="rect">
            <a:avLst/>
          </a:prstGeom>
          <a:solidFill>
            <a:srgbClr val="00C9FF"/>
          </a:solidFill>
          <a:ln w="12700">
            <a:solidFill>
              <a:srgbClr val="00C9FF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8" name="Text 6"/>
          <p:cNvSpPr/>
          <p:nvPr/>
        </p:nvSpPr>
        <p:spPr>
          <a:xfrm>
            <a:off x="502920" y="169164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000000"/>
                </a:solidFill>
              </a:rPr>
              <a:t>⚡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502920" y="2286000"/>
            <a:ext cx="2423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C9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Data Centers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502920" y="2743200"/>
            <a:ext cx="242316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Supports 50–300 MW continuous loads and strict power reliability requirements. Grid delay of 3–7 years makes on-site storage essential.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273552" y="1572768"/>
            <a:ext cx="2697480" cy="3246120"/>
          </a:xfrm>
          <a:prstGeom prst="rect">
            <a:avLst/>
          </a:prstGeom>
          <a:solidFill>
            <a:srgbClr val="0D1F3C"/>
          </a:solidFill>
          <a:ln w="25400">
            <a:solidFill>
              <a:srgbClr val="F5A623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12" name="Shape 10"/>
          <p:cNvSpPr/>
          <p:nvPr/>
        </p:nvSpPr>
        <p:spPr>
          <a:xfrm>
            <a:off x="3273552" y="1572768"/>
            <a:ext cx="2697480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3" name="Text 11"/>
          <p:cNvSpPr/>
          <p:nvPr/>
        </p:nvSpPr>
        <p:spPr>
          <a:xfrm>
            <a:off x="3410712" y="169164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000000"/>
                </a:solidFill>
              </a:rPr>
              <a:t>🌐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3410712" y="2286000"/>
            <a:ext cx="2423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Grid-Scale Storage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3410712" y="2743200"/>
            <a:ext cx="242316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Renewable integration, peak shaving, and grid stabilization. 30-year lifecycle aligns with long-term infrastructure financing.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181344" y="1572768"/>
            <a:ext cx="2697480" cy="3246120"/>
          </a:xfrm>
          <a:prstGeom prst="rect">
            <a:avLst/>
          </a:prstGeom>
          <a:solidFill>
            <a:srgbClr val="0D1F3C"/>
          </a:solidFill>
          <a:ln w="25400">
            <a:solidFill>
              <a:srgbClr val="00C97B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17" name="Shape 15"/>
          <p:cNvSpPr/>
          <p:nvPr/>
        </p:nvSpPr>
        <p:spPr>
          <a:xfrm>
            <a:off x="6181344" y="1572768"/>
            <a:ext cx="2697480" cy="64008"/>
          </a:xfrm>
          <a:prstGeom prst="rect">
            <a:avLst/>
          </a:prstGeom>
          <a:solidFill>
            <a:srgbClr val="00C97B"/>
          </a:solidFill>
          <a:ln w="12700">
            <a:solidFill>
              <a:srgbClr val="00C97B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8" name="Text 16"/>
          <p:cNvSpPr/>
          <p:nvPr/>
        </p:nvSpPr>
        <p:spPr>
          <a:xfrm>
            <a:off x="6318504" y="169164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000000"/>
                </a:solidFill>
              </a:rPr>
              <a:t>🏭</a:t>
            </a:r>
            <a:endParaRPr lang="en-US" sz="2800" dirty="0"/>
          </a:p>
        </p:txBody>
      </p:sp>
      <p:sp>
        <p:nvSpPr>
          <p:cNvPr id="19" name="Text 17"/>
          <p:cNvSpPr/>
          <p:nvPr/>
        </p:nvSpPr>
        <p:spPr>
          <a:xfrm>
            <a:off x="6318504" y="2286000"/>
            <a:ext cx="2423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C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Industrial Energy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6318504" y="2743200"/>
            <a:ext cx="242316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Factories, logistics hubs, and energy-intensive assets seeking long-duration, low-maintenance energy reliability.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57200" y="4910328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BA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 Ahead Group  |  Confidential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EF4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1A5FBF"/>
          </a:solidFill>
          <a:ln w="12700">
            <a:solidFill>
              <a:srgbClr val="1A5FBF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" name="Text 1"/>
          <p:cNvSpPr/>
          <p:nvPr/>
        </p:nvSpPr>
        <p:spPr>
          <a:xfrm>
            <a:off x="457200" y="16459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1A5F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TECHNOLOGY PLATFORM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7548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Full-Stack Control Across the Entire Value Chain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457200" y="1115568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8BA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 controls the key layers required to define, protect, manufacture, and deploy the MegaSIB™ platform.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411480" y="1572768"/>
            <a:ext cx="2011680" cy="3246120"/>
          </a:xfrm>
          <a:prstGeom prst="rect">
            <a:avLst/>
          </a:prstGeom>
          <a:solidFill>
            <a:srgbClr val="0A1628"/>
          </a:solidFill>
          <a:ln w="25400">
            <a:solidFill>
              <a:srgbClr val="00A8D4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7" name="Shape 5"/>
          <p:cNvSpPr/>
          <p:nvPr/>
        </p:nvSpPr>
        <p:spPr>
          <a:xfrm>
            <a:off x="411480" y="1572768"/>
            <a:ext cx="2011680" cy="64008"/>
          </a:xfrm>
          <a:prstGeom prst="rect">
            <a:avLst/>
          </a:prstGeom>
          <a:solidFill>
            <a:srgbClr val="00A8D4"/>
          </a:solidFill>
          <a:ln w="12700">
            <a:solidFill>
              <a:srgbClr val="00A8D4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8" name="Text 6"/>
          <p:cNvSpPr/>
          <p:nvPr/>
        </p:nvSpPr>
        <p:spPr>
          <a:xfrm>
            <a:off x="521208" y="1719072"/>
            <a:ext cx="1737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00A8D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521208" y="228600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Materials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21208" y="2724912"/>
            <a:ext cx="1801368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Proprietary NFPP cathode, custom anode foil, and separators. Owned via U.S. priority filings.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2587752" y="1572768"/>
            <a:ext cx="2011680" cy="3246120"/>
          </a:xfrm>
          <a:prstGeom prst="rect">
            <a:avLst/>
          </a:prstGeom>
          <a:solidFill>
            <a:srgbClr val="0A1628"/>
          </a:solidFill>
          <a:ln w="25400">
            <a:solidFill>
              <a:srgbClr val="1A5FBF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12" name="Shape 10"/>
          <p:cNvSpPr/>
          <p:nvPr/>
        </p:nvSpPr>
        <p:spPr>
          <a:xfrm>
            <a:off x="2587752" y="1572768"/>
            <a:ext cx="2011680" cy="64008"/>
          </a:xfrm>
          <a:prstGeom prst="rect">
            <a:avLst/>
          </a:prstGeom>
          <a:solidFill>
            <a:srgbClr val="1A5FBF"/>
          </a:solidFill>
          <a:ln w="12700">
            <a:solidFill>
              <a:srgbClr val="1A5FBF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3" name="Text 11"/>
          <p:cNvSpPr/>
          <p:nvPr/>
        </p:nvSpPr>
        <p:spPr>
          <a:xfrm>
            <a:off x="2697480" y="1719072"/>
            <a:ext cx="1737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1A5FB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2600" dirty="0"/>
          </a:p>
        </p:txBody>
      </p:sp>
      <p:sp>
        <p:nvSpPr>
          <p:cNvPr id="14" name="Text 12"/>
          <p:cNvSpPr/>
          <p:nvPr/>
        </p:nvSpPr>
        <p:spPr>
          <a:xfrm>
            <a:off x="2697480" y="228600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Cell Design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2697480" y="2724912"/>
            <a:ext cx="1801368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Ultra-large 120×420mm cylindrical sodium-ion architecture. Full-tab design minimizes internal resistance.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764024" y="1572768"/>
            <a:ext cx="2011680" cy="3246120"/>
          </a:xfrm>
          <a:prstGeom prst="rect">
            <a:avLst/>
          </a:prstGeom>
          <a:solidFill>
            <a:srgbClr val="0A1628"/>
          </a:solidFill>
          <a:ln w="25400">
            <a:solidFill>
              <a:srgbClr val="1A5FAA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17" name="Shape 15"/>
          <p:cNvSpPr/>
          <p:nvPr/>
        </p:nvSpPr>
        <p:spPr>
          <a:xfrm>
            <a:off x="4764024" y="1572768"/>
            <a:ext cx="2011680" cy="64008"/>
          </a:xfrm>
          <a:prstGeom prst="rect">
            <a:avLst/>
          </a:prstGeom>
          <a:solidFill>
            <a:srgbClr val="1A5FAA"/>
          </a:solidFill>
          <a:ln w="12700">
            <a:solidFill>
              <a:srgbClr val="1A5FAA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8" name="Text 16"/>
          <p:cNvSpPr/>
          <p:nvPr/>
        </p:nvSpPr>
        <p:spPr>
          <a:xfrm>
            <a:off x="4873752" y="1719072"/>
            <a:ext cx="1737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1A5FA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2600" dirty="0"/>
          </a:p>
        </p:txBody>
      </p:sp>
      <p:sp>
        <p:nvSpPr>
          <p:cNvPr id="19" name="Text 17"/>
          <p:cNvSpPr/>
          <p:nvPr/>
        </p:nvSpPr>
        <p:spPr>
          <a:xfrm>
            <a:off x="4873752" y="228600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Manufacturing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4873752" y="2724912"/>
            <a:ext cx="1801368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OEM production under PAG-controlled specifications. No gigafactory capex required.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6940296" y="1572768"/>
            <a:ext cx="2011680" cy="3246120"/>
          </a:xfrm>
          <a:prstGeom prst="rect">
            <a:avLst/>
          </a:prstGeom>
          <a:solidFill>
            <a:srgbClr val="0A1628"/>
          </a:solidFill>
          <a:ln w="25400">
            <a:solidFill>
              <a:srgbClr val="106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22" name="Shape 20"/>
          <p:cNvSpPr/>
          <p:nvPr/>
        </p:nvSpPr>
        <p:spPr>
          <a:xfrm>
            <a:off x="6940296" y="1572768"/>
            <a:ext cx="2011680" cy="64008"/>
          </a:xfrm>
          <a:prstGeom prst="rect">
            <a:avLst/>
          </a:prstGeom>
          <a:solidFill>
            <a:srgbClr val="106090"/>
          </a:solidFill>
          <a:ln w="12700">
            <a:solidFill>
              <a:srgbClr val="106090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3" name="Text 21"/>
          <p:cNvSpPr/>
          <p:nvPr/>
        </p:nvSpPr>
        <p:spPr>
          <a:xfrm>
            <a:off x="7050024" y="1719072"/>
            <a:ext cx="1737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10609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04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7050024" y="228600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Integration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7050024" y="2724912"/>
            <a:ext cx="1801368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BESS design, controls (BMS + PCS), Precision Air Thermal Management, and deployment quality control.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411480" y="4956048"/>
            <a:ext cx="8339328" cy="27432"/>
          </a:xfrm>
          <a:prstGeom prst="rect">
            <a:avLst/>
          </a:prstGeom>
          <a:solidFill>
            <a:srgbClr val="132848"/>
          </a:solidFill>
          <a:ln w="12700">
            <a:solidFill>
              <a:srgbClr val="132848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7" name="Text 25"/>
          <p:cNvSpPr/>
          <p:nvPr/>
        </p:nvSpPr>
        <p:spPr>
          <a:xfrm>
            <a:off x="457200" y="4910328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BA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 Ahead Group  |  Confidential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EF4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1A5FBF"/>
          </a:solidFill>
          <a:ln w="12700">
            <a:solidFill>
              <a:srgbClr val="1A5FBF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" name="Text 1"/>
          <p:cNvSpPr/>
          <p:nvPr/>
        </p:nvSpPr>
        <p:spPr>
          <a:xfrm>
            <a:off x="457200" y="16459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1A5F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INTELLECTUAL PROPERTY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7548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Full-Stack IP — A Three-Layer Moat Competitors Cannot Bypass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548640" y="1207008"/>
            <a:ext cx="8046720" cy="960120"/>
          </a:xfrm>
          <a:prstGeom prst="rect">
            <a:avLst/>
          </a:prstGeom>
          <a:solidFill>
            <a:srgbClr val="1A5FBF"/>
          </a:solidFill>
          <a:ln w="12700">
            <a:solidFill>
              <a:srgbClr val="1A5FBF"/>
            </a:solidFill>
            <a:prstDash val="solid"/>
          </a:ln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6" name="Text 4"/>
          <p:cNvSpPr/>
          <p:nvPr/>
        </p:nvSpPr>
        <p:spPr>
          <a:xfrm>
            <a:off x="731520" y="1280160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1: System Architecture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731520" y="1536192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Core U.S. Patents — System Design, Manufacturing &amp; Integration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1755648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D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World’s first platform-level co-manufacturing system for ultra-large cylindrical sodium-ion batteries — covering BESS system design, cell-to-system manufacturing, Precision Air Thermal Management, and full system integration. Gatekeeper patents controlling the underlying architecture.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1143000" y="2304288"/>
            <a:ext cx="6908800" cy="950976"/>
          </a:xfrm>
          <a:prstGeom prst="rect">
            <a:avLst/>
          </a:prstGeom>
          <a:solidFill>
            <a:srgbClr val="1A6FAA"/>
          </a:solidFill>
          <a:ln w="12700">
            <a:solidFill>
              <a:srgbClr val="1A6FAA"/>
            </a:solidFill>
            <a:prstDash val="solid"/>
          </a:ln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10" name="Text 8"/>
          <p:cNvSpPr/>
          <p:nvPr/>
        </p:nvSpPr>
        <p:spPr>
          <a:xfrm>
            <a:off x="1463040" y="2377440"/>
            <a:ext cx="6309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2: Materials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463040" y="2633472"/>
            <a:ext cx="6309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U.S. Material Patents — Cathode · Anode · Separator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1463040" y="2852928"/>
            <a:ext cx="64363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D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Proprietary NFPP cathode and hard carbon anode IP system — custom anode foil and separator formulations filed under U.S. priority. Upstream chemistry owned at the source. Replication requires infringement; no capital can buy around this layer.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2011680" y="3401568"/>
            <a:ext cx="5120640" cy="960120"/>
          </a:xfrm>
          <a:prstGeom prst="rect">
            <a:avLst/>
          </a:prstGeom>
          <a:solidFill>
            <a:srgbClr val="00A8D4"/>
          </a:solidFill>
          <a:ln w="12700">
            <a:solidFill>
              <a:srgbClr val="00A8D4"/>
            </a:solidFill>
            <a:prstDash val="solid"/>
          </a:ln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14" name="Text 12"/>
          <p:cNvSpPr/>
          <p:nvPr/>
        </p:nvSpPr>
        <p:spPr>
          <a:xfrm>
            <a:off x="2194560" y="3474720"/>
            <a:ext cx="4846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3: Patent Family Expansion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2194560" y="3730752"/>
            <a:ext cx="4846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Families × 20 Continuations = 100+ U.S. Patents — Total System Lock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2194560" y="3950208"/>
            <a:ext cx="4846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D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Apple-style platform patent architecture: 5 gatekeeper patents expand into ~20 continuation/divisional filings each. OEMs who modify partial designs still cannot bypass the platform. No expiration gap to exploit — every angle covered, total system lock.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57200" y="4507992"/>
            <a:ext cx="1920240" cy="502920"/>
          </a:xfrm>
          <a:prstGeom prst="rect">
            <a:avLst/>
          </a:prstGeom>
          <a:solidFill>
            <a:srgbClr val="0D1F3C"/>
          </a:solidFill>
          <a:ln w="19050">
            <a:solidFill>
              <a:srgbClr val="00C9FF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8" name="Text 16"/>
          <p:cNvSpPr/>
          <p:nvPr/>
        </p:nvSpPr>
        <p:spPr>
          <a:xfrm>
            <a:off x="502920" y="4526280"/>
            <a:ext cx="731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0C9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1234440" y="4507992"/>
            <a:ext cx="1097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System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U.S. Patents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2606040" y="4507992"/>
            <a:ext cx="1920240" cy="502920"/>
          </a:xfrm>
          <a:prstGeom prst="rect">
            <a:avLst/>
          </a:prstGeom>
          <a:solidFill>
            <a:srgbClr val="0D1F3C"/>
          </a:solidFill>
          <a:ln w="19050">
            <a:solidFill>
              <a:srgbClr val="00C9FF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" name="Text 19"/>
          <p:cNvSpPr/>
          <p:nvPr/>
        </p:nvSpPr>
        <p:spPr>
          <a:xfrm>
            <a:off x="2651760" y="4526280"/>
            <a:ext cx="731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0C9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3383280" y="4507992"/>
            <a:ext cx="1097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Material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U.S. Patents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4754880" y="4507992"/>
            <a:ext cx="1920240" cy="502920"/>
          </a:xfrm>
          <a:prstGeom prst="rect">
            <a:avLst/>
          </a:prstGeom>
          <a:solidFill>
            <a:srgbClr val="0D1F3C"/>
          </a:solidFill>
          <a:ln w="19050">
            <a:solidFill>
              <a:srgbClr val="00C9FF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4" name="Text 22"/>
          <p:cNvSpPr/>
          <p:nvPr/>
        </p:nvSpPr>
        <p:spPr>
          <a:xfrm>
            <a:off x="4800600" y="4526280"/>
            <a:ext cx="731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0C9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5×20</a:t>
            </a:r>
            <a:endParaRPr lang="en-US" sz="2000" dirty="0"/>
          </a:p>
        </p:txBody>
      </p:sp>
      <p:sp>
        <p:nvSpPr>
          <p:cNvPr id="25" name="Text 23"/>
          <p:cNvSpPr/>
          <p:nvPr/>
        </p:nvSpPr>
        <p:spPr>
          <a:xfrm>
            <a:off x="5532120" y="4507992"/>
            <a:ext cx="1097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Continuations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Family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6903720" y="4507992"/>
            <a:ext cx="1920240" cy="502920"/>
          </a:xfrm>
          <a:prstGeom prst="rect">
            <a:avLst/>
          </a:prstGeom>
          <a:solidFill>
            <a:srgbClr val="0D1F3C"/>
          </a:solidFill>
          <a:ln w="19050">
            <a:solidFill>
              <a:srgbClr val="00C9FF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7" name="Text 25"/>
          <p:cNvSpPr/>
          <p:nvPr/>
        </p:nvSpPr>
        <p:spPr>
          <a:xfrm>
            <a:off x="6949440" y="4526280"/>
            <a:ext cx="731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0C9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100+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7680960" y="4507992"/>
            <a:ext cx="1097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Patent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Families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457200" y="4910328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BA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 Ahead Group  |  Confidential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C9FF"/>
          </a:solidFill>
          <a:ln w="12700">
            <a:solidFill>
              <a:srgbClr val="00C9FF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" name="Text 1"/>
          <p:cNvSpPr/>
          <p:nvPr/>
        </p:nvSpPr>
        <p:spPr>
          <a:xfrm>
            <a:off x="457200" y="16459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00C9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IP ARCHITECTURE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7548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Competitors Cannot Catch Up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457200" y="937768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compounding barriers — each independently blocking, all three required to compete. No shortcut exists.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548640" y="1291844"/>
            <a:ext cx="8046720" cy="766318"/>
          </a:xfrm>
          <a:prstGeom prst="rect">
            <a:avLst/>
          </a:prstGeom>
          <a:solidFill>
            <a:srgbClr val="1A5FBF"/>
          </a:solidFill>
          <a:ln w="12700">
            <a:solidFill>
              <a:srgbClr val="1A5FBF"/>
            </a:solidFill>
            <a:prstDash val="solid"/>
          </a:ln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7" name="Text 5"/>
          <p:cNvSpPr/>
          <p:nvPr/>
        </p:nvSpPr>
        <p:spPr>
          <a:xfrm>
            <a:off x="731520" y="1295908"/>
            <a:ext cx="3241345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Barrier 1 — You Can’t Build the System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731520" y="1689862"/>
            <a:ext cx="305775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gatekeeper U.S. patents cover every viable BESS system design at this scale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124196" y="1366774"/>
            <a:ext cx="305775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DD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Must design around all 5 gatekeeper patents simultaneously — OEMs who modify partial designs still cannot bypass the platform. Years of litigation risk before a single unit ships.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863600" y="2179320"/>
            <a:ext cx="7318350" cy="973074"/>
          </a:xfrm>
          <a:prstGeom prst="rect">
            <a:avLst/>
          </a:prstGeom>
          <a:solidFill>
            <a:srgbClr val="1A6FAA"/>
          </a:solidFill>
          <a:ln w="12700">
            <a:solidFill>
              <a:srgbClr val="1A6FAA"/>
            </a:solidFill>
            <a:prstDash val="solid"/>
          </a:ln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11" name="Text 9"/>
          <p:cNvSpPr/>
          <p:nvPr/>
        </p:nvSpPr>
        <p:spPr>
          <a:xfrm>
            <a:off x="1235024" y="2292223"/>
            <a:ext cx="3517748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Barrier 2 — You Can’t Source the Chemistry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1235024" y="2686177"/>
            <a:ext cx="36713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U.S. material patents lock the NFPP cathode, anode foil, and separator — owned at the source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5124196" y="2204720"/>
            <a:ext cx="3057754" cy="8326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DD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NFPP cathode and hard carbon anode IP owned at the source — plus intelligent OCV/IR detection across production, storage, and transport. Chemistry and quality infrastructure both locked. Hardest layer to design around even with unlimited capital.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1235024" y="3246374"/>
            <a:ext cx="6689776" cy="911860"/>
          </a:xfrm>
          <a:prstGeom prst="rect">
            <a:avLst/>
          </a:prstGeom>
          <a:solidFill>
            <a:srgbClr val="00A8D4"/>
          </a:solidFill>
          <a:ln w="12700">
            <a:solidFill>
              <a:srgbClr val="00A8D4"/>
            </a:solidFill>
            <a:prstDash val="solid"/>
          </a:ln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15" name="Text 13"/>
          <p:cNvSpPr/>
          <p:nvPr/>
        </p:nvSpPr>
        <p:spPr>
          <a:xfrm>
            <a:off x="1644396" y="3305048"/>
            <a:ext cx="2785212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Barrier 3 — You Can’t Outlast the Portfolio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1644396" y="3759327"/>
            <a:ext cx="29169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core patents × ~20 continuations = 100+ filings — every angle covered, no expiration gap to exploit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5171136" y="3364992"/>
            <a:ext cx="2737840" cy="7043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DD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Crack one layer, face two more. Like Apple and Tesla — PAG’s portfolio is a platform standard, not a single formula. Continuation filings close every gap as the technology evolves.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92760" y="4254246"/>
            <a:ext cx="8046720" cy="756666"/>
          </a:xfrm>
          <a:prstGeom prst="rect">
            <a:avLst/>
          </a:prstGeom>
          <a:solidFill>
            <a:srgbClr val="132848"/>
          </a:solidFill>
          <a:ln w="1905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9" name="Text 17"/>
          <p:cNvSpPr/>
          <p:nvPr/>
        </p:nvSpPr>
        <p:spPr>
          <a:xfrm>
            <a:off x="685800" y="4446397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Result: PAG is not a battery company competing on price — it is a platform standard owner commanding technology. Platform standard + manufacturing system + system ecosystem = long-term control.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457200" y="4910328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BA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 Ahead Group  |  Confidential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EF4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" name="Text 1"/>
          <p:cNvSpPr/>
          <p:nvPr/>
        </p:nvSpPr>
        <p:spPr>
          <a:xfrm>
            <a:off x="457200" y="16459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MODEL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7548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Apple-Style OEM Platform — Product Revenue + Platform Margin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365760" y="1207008"/>
            <a:ext cx="2633472" cy="3337560"/>
          </a:xfrm>
          <a:prstGeom prst="rect">
            <a:avLst/>
          </a:prstGeom>
          <a:solidFill>
            <a:srgbClr val="0A1628"/>
          </a:solidFill>
          <a:ln w="25400">
            <a:solidFill>
              <a:srgbClr val="1A5FBF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6" name="Shape 4"/>
          <p:cNvSpPr/>
          <p:nvPr/>
        </p:nvSpPr>
        <p:spPr>
          <a:xfrm>
            <a:off x="365760" y="1207008"/>
            <a:ext cx="2633472" cy="438912"/>
          </a:xfrm>
          <a:prstGeom prst="rect">
            <a:avLst/>
          </a:prstGeom>
          <a:solidFill>
            <a:srgbClr val="1A5FBF"/>
          </a:solidFill>
          <a:ln w="12700">
            <a:solidFill>
              <a:srgbClr val="1A5FBF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7" name="Text 5"/>
          <p:cNvSpPr/>
          <p:nvPr/>
        </p:nvSpPr>
        <p:spPr>
          <a:xfrm>
            <a:off x="457200" y="1207008"/>
            <a:ext cx="245059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457200" y="1719072"/>
            <a:ext cx="24505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Owner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548640" y="2029968"/>
            <a:ext cx="2267712" cy="27432"/>
          </a:xfrm>
          <a:prstGeom prst="rect">
            <a:avLst/>
          </a:prstGeom>
          <a:solidFill>
            <a:srgbClr val="132848"/>
          </a:solidFill>
          <a:ln w="12700">
            <a:solidFill>
              <a:srgbClr val="132848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" name="Text 8"/>
          <p:cNvSpPr/>
          <p:nvPr/>
        </p:nvSpPr>
        <p:spPr>
          <a:xfrm>
            <a:off x="502920" y="2121408"/>
            <a:ext cx="2359152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Owns IP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design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architecture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&amp; commercialization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044952" y="2423160"/>
            <a:ext cx="612648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00C9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600" dirty="0"/>
          </a:p>
        </p:txBody>
      </p:sp>
      <p:sp>
        <p:nvSpPr>
          <p:cNvPr id="12" name="Shape 10"/>
          <p:cNvSpPr/>
          <p:nvPr/>
        </p:nvSpPr>
        <p:spPr>
          <a:xfrm>
            <a:off x="3291840" y="1207008"/>
            <a:ext cx="2633472" cy="3337560"/>
          </a:xfrm>
          <a:prstGeom prst="rect">
            <a:avLst/>
          </a:prstGeom>
          <a:solidFill>
            <a:srgbClr val="0A1628"/>
          </a:solidFill>
          <a:ln w="25400">
            <a:solidFill>
              <a:srgbClr val="1A7FAF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13" name="Shape 11"/>
          <p:cNvSpPr/>
          <p:nvPr/>
        </p:nvSpPr>
        <p:spPr>
          <a:xfrm>
            <a:off x="3291840" y="1207008"/>
            <a:ext cx="2633472" cy="438912"/>
          </a:xfrm>
          <a:prstGeom prst="rect">
            <a:avLst/>
          </a:prstGeom>
          <a:solidFill>
            <a:srgbClr val="1A7FAF"/>
          </a:solidFill>
          <a:ln w="12700">
            <a:solidFill>
              <a:srgbClr val="1A7FAF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4" name="Text 12"/>
          <p:cNvSpPr/>
          <p:nvPr/>
        </p:nvSpPr>
        <p:spPr>
          <a:xfrm>
            <a:off x="3383280" y="1207008"/>
            <a:ext cx="245059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OEM Partners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3383280" y="1719072"/>
            <a:ext cx="24505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Manufacturing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3474720" y="2029968"/>
            <a:ext cx="2267712" cy="27432"/>
          </a:xfrm>
          <a:prstGeom prst="rect">
            <a:avLst/>
          </a:prstGeom>
          <a:solidFill>
            <a:srgbClr val="132848"/>
          </a:solidFill>
          <a:ln w="12700">
            <a:solidFill>
              <a:srgbClr val="132848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" name="Text 15"/>
          <p:cNvSpPr/>
          <p:nvPr/>
        </p:nvSpPr>
        <p:spPr>
          <a:xfrm>
            <a:off x="3429000" y="2121408"/>
            <a:ext cx="2359152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factories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gigafactory capex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Multi-region capacity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Rapid scale-up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5971032" y="2423160"/>
            <a:ext cx="612648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00C9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600" dirty="0"/>
          </a:p>
        </p:txBody>
      </p:sp>
      <p:sp>
        <p:nvSpPr>
          <p:cNvPr id="19" name="Shape 17"/>
          <p:cNvSpPr/>
          <p:nvPr/>
        </p:nvSpPr>
        <p:spPr>
          <a:xfrm>
            <a:off x="6172200" y="1207008"/>
            <a:ext cx="2633472" cy="3337560"/>
          </a:xfrm>
          <a:prstGeom prst="rect">
            <a:avLst/>
          </a:prstGeom>
          <a:solidFill>
            <a:srgbClr val="0A1628"/>
          </a:solidFill>
          <a:ln w="254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20" name="Shape 18"/>
          <p:cNvSpPr/>
          <p:nvPr/>
        </p:nvSpPr>
        <p:spPr>
          <a:xfrm>
            <a:off x="6172200" y="1207008"/>
            <a:ext cx="2633472" cy="438912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" name="Text 19"/>
          <p:cNvSpPr/>
          <p:nvPr/>
        </p:nvSpPr>
        <p:spPr>
          <a:xfrm>
            <a:off x="6263640" y="1207008"/>
            <a:ext cx="245059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 Customers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6263640" y="1719072"/>
            <a:ext cx="24505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6355080" y="2029968"/>
            <a:ext cx="2267712" cy="27432"/>
          </a:xfrm>
          <a:prstGeom prst="rect">
            <a:avLst/>
          </a:prstGeom>
          <a:solidFill>
            <a:srgbClr val="132848"/>
          </a:solidFill>
          <a:ln w="12700">
            <a:solidFill>
              <a:srgbClr val="132848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4" name="Text 22"/>
          <p:cNvSpPr/>
          <p:nvPr/>
        </p:nvSpPr>
        <p:spPr>
          <a:xfrm>
            <a:off x="6309360" y="2121408"/>
            <a:ext cx="2359152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data centers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Grid operators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Industrial users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Utility companies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365760" y="4663440"/>
            <a:ext cx="8458200" cy="457200"/>
          </a:xfrm>
          <a:prstGeom prst="rect">
            <a:avLst/>
          </a:prstGeom>
          <a:solidFill>
            <a:srgbClr val="0D1F3C"/>
          </a:solidFill>
          <a:ln w="19050">
            <a:solidFill>
              <a:srgbClr val="00C9FF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6" name="Text 24"/>
          <p:cNvSpPr/>
          <p:nvPr/>
        </p:nvSpPr>
        <p:spPr>
          <a:xfrm>
            <a:off x="502920" y="4700016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 controls IP, product design, and branding — OEM partners execute manufacturing — zero gigafactory exposure.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57200" y="4910328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BA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 Ahead Group  |  Confidential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C9FF"/>
          </a:solidFill>
          <a:ln w="12700">
            <a:solidFill>
              <a:srgbClr val="00C9FF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" name="Text 1"/>
          <p:cNvSpPr/>
          <p:nvPr/>
        </p:nvSpPr>
        <p:spPr>
          <a:xfrm>
            <a:off x="457200" y="16459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00C9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OEM SCALING MODEL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7548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Multi-GWh Growth Without Heavy Capex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457200" y="1298448"/>
            <a:ext cx="128016" cy="128016"/>
          </a:xfrm>
          <a:prstGeom prst="line">
            <a:avLst/>
          </a:prstGeom>
          <a:solidFill>
            <a:srgbClr val="00C9FF"/>
          </a:solidFill>
          <a:ln w="12700">
            <a:solidFill>
              <a:srgbClr val="00C9FF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" name="Text 4"/>
          <p:cNvSpPr/>
          <p:nvPr/>
        </p:nvSpPr>
        <p:spPr>
          <a:xfrm>
            <a:off x="685800" y="1261872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OEM partners act as manufacturing extensions of PAG — producing under PAG-controlled specifications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1755648"/>
            <a:ext cx="128016" cy="128016"/>
          </a:xfrm>
          <a:prstGeom prst="line">
            <a:avLst/>
          </a:prstGeom>
          <a:solidFill>
            <a:srgbClr val="00C9FF"/>
          </a:solidFill>
          <a:ln w="12700">
            <a:solidFill>
              <a:srgbClr val="00C9FF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8" name="Text 6"/>
          <p:cNvSpPr/>
          <p:nvPr/>
        </p:nvSpPr>
        <p:spPr>
          <a:xfrm>
            <a:off x="685800" y="1719072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 controls product definition, IP, quality standards, and deployment consistency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57200" y="2212848"/>
            <a:ext cx="128016" cy="128016"/>
          </a:xfrm>
          <a:prstGeom prst="line">
            <a:avLst/>
          </a:prstGeom>
          <a:solidFill>
            <a:srgbClr val="00C9FF"/>
          </a:solidFill>
          <a:ln w="12700">
            <a:solidFill>
              <a:srgbClr val="00C9FF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" name="Text 8"/>
          <p:cNvSpPr/>
          <p:nvPr/>
        </p:nvSpPr>
        <p:spPr>
          <a:xfrm>
            <a:off x="685800" y="2176272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need to fund full gigafactory buildout before commercial scale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57200" y="2670048"/>
            <a:ext cx="128016" cy="128016"/>
          </a:xfrm>
          <a:prstGeom prst="line">
            <a:avLst/>
          </a:prstGeom>
          <a:solidFill>
            <a:srgbClr val="00C9FF"/>
          </a:solidFill>
          <a:ln w="12700">
            <a:solidFill>
              <a:srgbClr val="00C9FF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" name="Text 10"/>
          <p:cNvSpPr/>
          <p:nvPr/>
        </p:nvSpPr>
        <p:spPr>
          <a:xfrm>
            <a:off x="685800" y="2633472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Multi-region production supports rapid expansion and customer localization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57200" y="3127248"/>
            <a:ext cx="128016" cy="128016"/>
          </a:xfrm>
          <a:prstGeom prst="line">
            <a:avLst/>
          </a:prstGeom>
          <a:solidFill>
            <a:srgbClr val="00C9FF"/>
          </a:solidFill>
          <a:ln w="12700">
            <a:solidFill>
              <a:srgbClr val="00C9FF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4" name="Text 12"/>
          <p:cNvSpPr/>
          <p:nvPr/>
        </p:nvSpPr>
        <p:spPr>
          <a:xfrm>
            <a:off x="685800" y="3090672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Asset-light model improves capital efficiency and dramatically accelerates time to market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57200" y="3749040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 Efficiency Comparison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57200" y="4114800"/>
            <a:ext cx="4114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Traditional (own factory)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57200" y="4361688"/>
            <a:ext cx="3749040" cy="365760"/>
          </a:xfrm>
          <a:prstGeom prst="rect">
            <a:avLst/>
          </a:prstGeom>
          <a:solidFill>
            <a:srgbClr val="FF4B6E"/>
          </a:solidFill>
          <a:ln w="12700">
            <a:solidFill>
              <a:srgbClr val="FF4B6E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8" name="Text 16"/>
          <p:cNvSpPr/>
          <p:nvPr/>
        </p:nvSpPr>
        <p:spPr>
          <a:xfrm>
            <a:off x="457200" y="4361688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Capex  —  Slow to Scale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754880" y="4114800"/>
            <a:ext cx="4114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 OEM model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754880" y="4361688"/>
            <a:ext cx="1920240" cy="365760"/>
          </a:xfrm>
          <a:prstGeom prst="rect">
            <a:avLst/>
          </a:prstGeom>
          <a:solidFill>
            <a:srgbClr val="00C97B"/>
          </a:solidFill>
          <a:ln w="12700">
            <a:solidFill>
              <a:srgbClr val="00C97B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" name="Text 19"/>
          <p:cNvSpPr/>
          <p:nvPr/>
        </p:nvSpPr>
        <p:spPr>
          <a:xfrm>
            <a:off x="4754880" y="4361688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Lower Capex  ✓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57200" y="4910328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BA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 Ahead Group  |  Confidential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/>
        </p:nvSpPr>
        <p:spPr>
          <a:xfrm>
            <a:off x="457200" y="80000"/>
            <a:ext cx="8229600" cy="820000"/>
          </a:xfrm>
          <a:prstGeom prst="rect">
            <a:avLst/>
          </a:prstGeom>
          <a:noFill/>
        </p:spPr>
        <p:txBody>
          <a:bodyPr anchor="ctr">
            <a:noAutofit/>
          </a:bodyPr>
          <a:lstStyle/>
          <a:p>
            <a:pPr algn="ctr"/>
            <a:r>
              <a:rPr lang="en-US" sz="2600" b="1" dirty="0"/>
              <a:t>OEM Partnership Strategy: Validated Revenue Foundation</a:t>
            </a:r>
          </a:p>
        </p:txBody>
      </p:sp>
      <p:sp>
        <p:nvSpPr>
          <p:cNvPr id="10" name="LeftHeader"/>
          <p:cNvSpPr>
            <a:spLocks noGrp="1"/>
          </p:cNvSpPr>
          <p:nvPr/>
        </p:nvSpPr>
        <p:spPr>
          <a:xfrm>
            <a:off x="457200" y="1100000"/>
            <a:ext cx="3886200" cy="400000"/>
          </a:xfrm>
          <a:prstGeom prst="rect">
            <a:avLst/>
          </a:prstGeom>
          <a:solidFill>
            <a:srgbClr val="1C4587"/>
          </a:solidFill>
        </p:spPr>
        <p:txBody>
          <a:bodyPr anchor="ctr">
            <a:noAutofit/>
          </a:bodyPr>
          <a:lstStyle/>
          <a:p>
            <a:pPr algn="ctr"/>
            <a:r>
              <a:rPr lang="en-US" sz="1500" b="1" dirty="0">
                <a:solidFill>
                  <a:srgbClr val="FFFFFF"/>
                </a:solidFill>
              </a:rPr>
              <a:t>TIER 1 | CORE OEM (Active)</a:t>
            </a:r>
          </a:p>
        </p:txBody>
      </p:sp>
      <p:sp>
        <p:nvSpPr>
          <p:cNvPr id="11" name="LeftBody"/>
          <p:cNvSpPr>
            <a:spLocks noGrp="1"/>
          </p:cNvSpPr>
          <p:nvPr/>
        </p:nvSpPr>
        <p:spPr>
          <a:xfrm>
            <a:off x="457200" y="1557200"/>
            <a:ext cx="3886200" cy="2100000"/>
          </a:xfrm>
          <a:prstGeom prst="rect">
            <a:avLst/>
          </a:prstGeom>
          <a:solidFill>
            <a:srgbClr val="EAF0FB"/>
          </a:solidFill>
        </p:spPr>
        <p:txBody>
          <a:bodyPr lIns="180000" tIns="180000" rIns="180000" bIns="180000">
            <a:noAutofit/>
          </a:bodyPr>
          <a:lstStyle/>
          <a:p>
            <a:r>
              <a:rPr lang="en-US" sz="1300" b="1" dirty="0">
                <a:solidFill>
                  <a:srgbClr val="1C4587"/>
                </a:solidFill>
              </a:rPr>
              <a:t>Status: Production Underway</a:t>
            </a:r>
          </a:p>
          <a:p>
            <a:r>
              <a:rPr lang="en-US" sz="300" dirty="0"/>
              <a:t> </a:t>
            </a:r>
          </a:p>
          <a:p>
            <a:r>
              <a:rPr lang="en-US" sz="1300" dirty="0"/>
              <a:t>✓  Joint product development and co-manufacturing in progress</a:t>
            </a:r>
          </a:p>
          <a:p>
            <a:r>
              <a:rPr lang="en-US" sz="1300" dirty="0"/>
              <a:t>✓  U.S. certifications nearly complete — all major by Oct 2026</a:t>
            </a:r>
          </a:p>
          <a:p>
            <a:r>
              <a:rPr lang="en-US" sz="1300" dirty="0"/>
              <a:t>✓  Final large-scale combustion test in progress</a:t>
            </a:r>
          </a:p>
          <a:p>
            <a:r>
              <a:rPr lang="en-US" sz="1300" dirty="0"/>
              <a:t>✓  Initial deployments proceeding under current certification scope</a:t>
            </a:r>
          </a:p>
          <a:p>
            <a:r>
              <a:rPr lang="en-US" sz="300" dirty="0"/>
              <a:t> </a:t>
            </a:r>
          </a:p>
          <a:p>
            <a:r>
              <a:rPr lang="en-US" sz="1300" b="1" dirty="0">
                <a:solidFill>
                  <a:srgbClr val="B45309"/>
                </a:solidFill>
              </a:rPr>
              <a:t>Revenue generation begins near-term (2026)</a:t>
            </a:r>
          </a:p>
        </p:txBody>
      </p:sp>
      <p:sp>
        <p:nvSpPr>
          <p:cNvPr id="20" name="RightHeader"/>
          <p:cNvSpPr>
            <a:spLocks noGrp="1"/>
          </p:cNvSpPr>
          <p:nvPr/>
        </p:nvSpPr>
        <p:spPr>
          <a:xfrm>
            <a:off x="4800600" y="1100000"/>
            <a:ext cx="3886200" cy="400000"/>
          </a:xfrm>
          <a:prstGeom prst="rect">
            <a:avLst/>
          </a:prstGeom>
          <a:solidFill>
            <a:srgbClr val="274E13"/>
          </a:solidFill>
        </p:spPr>
        <p:txBody>
          <a:bodyPr anchor="ctr">
            <a:noAutofit/>
          </a:bodyPr>
          <a:lstStyle/>
          <a:p>
            <a:pPr algn="ctr"/>
            <a:r>
              <a:rPr lang="en-US" sz="1500" b="1" dirty="0">
                <a:solidFill>
                  <a:srgbClr val="FFFFFF"/>
                </a:solidFill>
              </a:rPr>
              <a:t>TIER 2 | EXPANSION OEMs (2027)</a:t>
            </a:r>
          </a:p>
        </p:txBody>
      </p:sp>
      <p:sp>
        <p:nvSpPr>
          <p:cNvPr id="21" name="RightBody"/>
          <p:cNvSpPr>
            <a:spLocks noGrp="1"/>
          </p:cNvSpPr>
          <p:nvPr/>
        </p:nvSpPr>
        <p:spPr>
          <a:xfrm>
            <a:off x="4800600" y="1557200"/>
            <a:ext cx="3886200" cy="2100000"/>
          </a:xfrm>
          <a:prstGeom prst="rect">
            <a:avLst/>
          </a:prstGeom>
          <a:solidFill>
            <a:srgbClr val="EFF7EE"/>
          </a:solidFill>
        </p:spPr>
        <p:txBody>
          <a:bodyPr lIns="180000" tIns="180000" rIns="180000" bIns="180000">
            <a:noAutofit/>
          </a:bodyPr>
          <a:lstStyle/>
          <a:p>
            <a:r>
              <a:rPr lang="en-US" sz="1300" b="1" dirty="0">
                <a:solidFill>
                  <a:srgbClr val="274E13"/>
                </a:solidFill>
              </a:rPr>
              <a:t>Status: Onboarding — Launch in 2027</a:t>
            </a:r>
          </a:p>
          <a:p>
            <a:r>
              <a:rPr lang="en-US" sz="300" dirty="0"/>
              <a:t> </a:t>
            </a:r>
          </a:p>
          <a:p>
            <a:r>
              <a:rPr lang="en-US" sz="1300" dirty="0"/>
              <a:t>✓  Multiple large-scale OEM partners in negotiation / onboarding</a:t>
            </a:r>
          </a:p>
          <a:p>
            <a:r>
              <a:rPr lang="en-US" sz="1300" dirty="0"/>
              <a:t>✓  Production agreements targeted to activate in 2026</a:t>
            </a:r>
          </a:p>
          <a:p>
            <a:r>
              <a:rPr lang="en-US" sz="1300" dirty="0"/>
              <a:t>✓  Parallel capacity model: no single-factory dependency</a:t>
            </a:r>
          </a:p>
          <a:p>
            <a:r>
              <a:rPr lang="en-US" sz="1300" dirty="0"/>
              <a:t>✓  PAG controls IP, QA, standards; OEM partner manufacture</a:t>
            </a:r>
          </a:p>
          <a:p>
            <a:r>
              <a:rPr lang="en-US" sz="300" dirty="0"/>
              <a:t> </a:t>
            </a:r>
          </a:p>
          <a:p>
            <a:r>
              <a:rPr lang="en-US" sz="1300" b="1" dirty="0">
                <a:solidFill>
                  <a:srgbClr val="B45309"/>
                </a:solidFill>
              </a:rPr>
              <a:t>Unlocks GWh-scale revenue ramp from 2027 onward</a:t>
            </a:r>
          </a:p>
        </p:txBody>
      </p:sp>
      <p:sp>
        <p:nvSpPr>
          <p:cNvPr id="30" name="BottomBar"/>
          <p:cNvSpPr>
            <a:spLocks noGrp="1"/>
          </p:cNvSpPr>
          <p:nvPr/>
        </p:nvSpPr>
        <p:spPr>
          <a:xfrm>
            <a:off x="457200" y="4200000"/>
            <a:ext cx="8229600" cy="400000"/>
          </a:xfrm>
          <a:prstGeom prst="rect">
            <a:avLst/>
          </a:prstGeom>
          <a:solidFill>
            <a:srgbClr val="E8EFFE"/>
          </a:solidFill>
        </p:spPr>
        <p:txBody>
          <a:bodyPr anchor="ctr">
            <a:noAutofit/>
          </a:bodyPr>
          <a:lstStyle/>
          <a:p>
            <a:pPr algn="ctr"/>
            <a:r>
              <a:rPr lang="en-US" sz="1200" b="1" i="1" dirty="0">
                <a:solidFill>
                  <a:srgbClr val="1C4587"/>
                </a:solidFill>
              </a:rPr>
              <a:t>Multi-OEM platform: 100MWh → 1-2GWh → 20GWh scale without single-factory capex risk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/>
        </p:nvSpPr>
        <p:spPr>
          <a:xfrm>
            <a:off x="457200" y="80000"/>
            <a:ext cx="8229600" cy="820000"/>
          </a:xfrm>
          <a:prstGeom prst="rect">
            <a:avLst/>
          </a:prstGeom>
          <a:noFill/>
        </p:spPr>
        <p:txBody>
          <a:bodyPr anchor="ctr">
            <a:noAutofit/>
          </a:bodyPr>
          <a:lstStyle/>
          <a:p>
            <a:pPr algn="ctr"/>
            <a:r>
              <a:rPr lang="en-US" sz="2600" b="1" dirty="0"/>
              <a:t>OEM-Backed Revenue Roadmap: 100MWh to 20GWh</a:t>
            </a:r>
          </a:p>
        </p:txBody>
      </p:sp>
      <p:sp>
        <p:nvSpPr>
          <p:cNvPr id="10" name="Phase1Header"/>
          <p:cNvSpPr>
            <a:spLocks noGrp="1"/>
          </p:cNvSpPr>
          <p:nvPr/>
        </p:nvSpPr>
        <p:spPr>
          <a:xfrm>
            <a:off x="457200" y="1100000"/>
            <a:ext cx="2514600" cy="400000"/>
          </a:xfrm>
          <a:prstGeom prst="rect">
            <a:avLst/>
          </a:prstGeom>
          <a:solidFill>
            <a:srgbClr val="1C4587"/>
          </a:solidFill>
        </p:spPr>
        <p:txBody>
          <a:bodyPr anchor="ctr">
            <a:noAutofit/>
          </a:bodyPr>
          <a:lstStyle/>
          <a:p>
            <a:pPr algn="ctr"/>
            <a:r>
              <a:rPr lang="en-US" sz="1400" b="1" dirty="0">
                <a:solidFill>
                  <a:srgbClr val="FFFFFF"/>
                </a:solidFill>
              </a:rPr>
              <a:t>PHASE 1: 2026</a:t>
            </a:r>
          </a:p>
        </p:txBody>
      </p:sp>
      <p:sp>
        <p:nvSpPr>
          <p:cNvPr id="11" name="Phase1Stat"/>
          <p:cNvSpPr>
            <a:spLocks noGrp="1"/>
          </p:cNvSpPr>
          <p:nvPr/>
        </p:nvSpPr>
        <p:spPr>
          <a:xfrm>
            <a:off x="457200" y="1771600"/>
            <a:ext cx="2514600" cy="685800"/>
          </a:xfrm>
          <a:prstGeom prst="rect">
            <a:avLst/>
          </a:prstGeom>
          <a:solidFill>
            <a:srgbClr val="EAF0FB"/>
          </a:solidFill>
        </p:spPr>
        <p:txBody>
          <a:bodyPr anchor="ctr">
            <a:noAutofit/>
          </a:bodyPr>
          <a:lstStyle/>
          <a:p>
            <a:pPr algn="ctr"/>
            <a:r>
              <a:rPr lang="en-US" sz="3200" b="1" dirty="0">
                <a:solidFill>
                  <a:srgbClr val="1C4587"/>
                </a:solidFill>
              </a:rPr>
              <a:t>100 MWh</a:t>
            </a:r>
          </a:p>
        </p:txBody>
      </p:sp>
      <p:sp>
        <p:nvSpPr>
          <p:cNvPr id="12" name="Phase1Body"/>
          <p:cNvSpPr>
            <a:spLocks noGrp="1"/>
          </p:cNvSpPr>
          <p:nvPr/>
        </p:nvSpPr>
        <p:spPr>
          <a:xfrm>
            <a:off x="457200" y="2457400"/>
            <a:ext cx="2514600" cy="1557200"/>
          </a:xfrm>
          <a:prstGeom prst="rect">
            <a:avLst/>
          </a:prstGeom>
          <a:solidFill>
            <a:srgbClr val="FFFFFF"/>
          </a:solidFill>
          <a:ln>
            <a:solidFill>
              <a:srgbClr val="BDD7EE"/>
            </a:solidFill>
          </a:ln>
        </p:spPr>
        <p:txBody>
          <a:bodyPr lIns="150000" tIns="150000" rIns="150000" bIns="150000">
            <a:noAutofit/>
          </a:bodyPr>
          <a:lstStyle/>
          <a:p>
            <a:r>
              <a:rPr lang="en-US" sz="1200" b="1" dirty="0">
                <a:solidFill>
                  <a:srgbClr val="1C4587"/>
                </a:solidFill>
              </a:rPr>
              <a:t>Driven by Core OEM Partner</a:t>
            </a:r>
          </a:p>
          <a:p>
            <a:r>
              <a:rPr lang="en-US" sz="200" dirty="0"/>
              <a:t> </a:t>
            </a:r>
          </a:p>
          <a:p>
            <a:r>
              <a:rPr lang="en-US" sz="1200" dirty="0"/>
              <a:t>•  All key U.S. certifications complete by Oct 2026</a:t>
            </a:r>
          </a:p>
          <a:p>
            <a:r>
              <a:rPr lang="en-US" sz="1200" dirty="0"/>
              <a:t>•  Combustion test remaining; interim deployments approved</a:t>
            </a:r>
          </a:p>
          <a:p>
            <a:r>
              <a:rPr lang="en-US" sz="1200" dirty="0"/>
              <a:t>•  Real, committed revenue — not projections alone</a:t>
            </a:r>
          </a:p>
        </p:txBody>
      </p:sp>
      <p:sp>
        <p:nvSpPr>
          <p:cNvPr id="20" name="Phase2Header"/>
          <p:cNvSpPr>
            <a:spLocks noGrp="1"/>
          </p:cNvSpPr>
          <p:nvPr/>
        </p:nvSpPr>
        <p:spPr>
          <a:xfrm>
            <a:off x="3200400" y="1100000"/>
            <a:ext cx="2514600" cy="400000"/>
          </a:xfrm>
          <a:prstGeom prst="rect">
            <a:avLst/>
          </a:prstGeom>
          <a:solidFill>
            <a:srgbClr val="274E13"/>
          </a:solidFill>
        </p:spPr>
        <p:txBody>
          <a:bodyPr anchor="ctr">
            <a:noAutofit/>
          </a:bodyPr>
          <a:lstStyle/>
          <a:p>
            <a:pPr algn="ctr"/>
            <a:r>
              <a:rPr lang="en-US" sz="1400" b="1" dirty="0">
                <a:solidFill>
                  <a:srgbClr val="FFFFFF"/>
                </a:solidFill>
              </a:rPr>
              <a:t>PHASE 2: 2027</a:t>
            </a:r>
          </a:p>
        </p:txBody>
      </p:sp>
      <p:sp>
        <p:nvSpPr>
          <p:cNvPr id="21" name="Phase2Stat"/>
          <p:cNvSpPr>
            <a:spLocks noGrp="1"/>
          </p:cNvSpPr>
          <p:nvPr/>
        </p:nvSpPr>
        <p:spPr>
          <a:xfrm>
            <a:off x="3200400" y="1771600"/>
            <a:ext cx="2514600" cy="685800"/>
          </a:xfrm>
          <a:prstGeom prst="rect">
            <a:avLst/>
          </a:prstGeom>
          <a:solidFill>
            <a:srgbClr val="EFF7EE"/>
          </a:solidFill>
        </p:spPr>
        <p:txBody>
          <a:bodyPr anchor="ctr">
            <a:noAutofit/>
          </a:bodyPr>
          <a:lstStyle/>
          <a:p>
            <a:pPr algn="ctr"/>
            <a:r>
              <a:rPr lang="en-US" sz="3200" b="1" dirty="0">
                <a:solidFill>
                  <a:srgbClr val="274E13"/>
                </a:solidFill>
              </a:rPr>
              <a:t>1-2 GWh</a:t>
            </a:r>
          </a:p>
        </p:txBody>
      </p:sp>
      <p:sp>
        <p:nvSpPr>
          <p:cNvPr id="22" name="Phase2Body"/>
          <p:cNvSpPr>
            <a:spLocks noGrp="1"/>
          </p:cNvSpPr>
          <p:nvPr/>
        </p:nvSpPr>
        <p:spPr>
          <a:xfrm>
            <a:off x="3200400" y="2457400"/>
            <a:ext cx="2514600" cy="1557200"/>
          </a:xfrm>
          <a:prstGeom prst="rect">
            <a:avLst/>
          </a:prstGeom>
          <a:solidFill>
            <a:srgbClr val="FFFFFF"/>
          </a:solidFill>
          <a:ln>
            <a:solidFill>
              <a:srgbClr val="B7D7A8"/>
            </a:solidFill>
          </a:ln>
        </p:spPr>
        <p:txBody>
          <a:bodyPr lIns="150000" tIns="150000" rIns="150000" bIns="150000">
            <a:noAutofit/>
          </a:bodyPr>
          <a:lstStyle/>
          <a:p>
            <a:r>
              <a:rPr lang="en-US" sz="1200" b="1" dirty="0">
                <a:solidFill>
                  <a:srgbClr val="274E13"/>
                </a:solidFill>
              </a:rPr>
              <a:t>Expansion OEMs Activated</a:t>
            </a:r>
          </a:p>
          <a:p>
            <a:r>
              <a:rPr lang="en-US" sz="200" dirty="0"/>
              <a:t> </a:t>
            </a:r>
          </a:p>
          <a:p>
            <a:r>
              <a:rPr lang="en-US" sz="1200" dirty="0"/>
              <a:t>•  Additional large-scale OEMs launch production</a:t>
            </a:r>
          </a:p>
          <a:p>
            <a:r>
              <a:rPr lang="en-US" sz="1200" dirty="0"/>
              <a:t>•  Parallel manufacturing capacity, no new factory required</a:t>
            </a:r>
          </a:p>
          <a:p>
            <a:r>
              <a:rPr lang="en-US" sz="1200" dirty="0"/>
              <a:t>•  Multi-OEM competition lowers cost, raises quality</a:t>
            </a:r>
          </a:p>
        </p:txBody>
      </p:sp>
      <p:sp>
        <p:nvSpPr>
          <p:cNvPr id="30" name="Phase3Header"/>
          <p:cNvSpPr>
            <a:spLocks noGrp="1"/>
          </p:cNvSpPr>
          <p:nvPr/>
        </p:nvSpPr>
        <p:spPr>
          <a:xfrm>
            <a:off x="5943600" y="1100000"/>
            <a:ext cx="2743200" cy="400000"/>
          </a:xfrm>
          <a:prstGeom prst="rect">
            <a:avLst/>
          </a:prstGeom>
          <a:solidFill>
            <a:srgbClr val="7B2D8B"/>
          </a:solidFill>
        </p:spPr>
        <p:txBody>
          <a:bodyPr anchor="ctr">
            <a:noAutofit/>
          </a:bodyPr>
          <a:lstStyle/>
          <a:p>
            <a:pPr algn="ctr"/>
            <a:r>
              <a:rPr lang="en-US" sz="1400" b="1" dirty="0">
                <a:solidFill>
                  <a:srgbClr val="FFFFFF"/>
                </a:solidFill>
              </a:rPr>
              <a:t>PHASE 3: 2028+</a:t>
            </a:r>
          </a:p>
        </p:txBody>
      </p:sp>
      <p:sp>
        <p:nvSpPr>
          <p:cNvPr id="31" name="Phase3Stat"/>
          <p:cNvSpPr>
            <a:spLocks noGrp="1"/>
          </p:cNvSpPr>
          <p:nvPr/>
        </p:nvSpPr>
        <p:spPr>
          <a:xfrm>
            <a:off x="5943600" y="1771600"/>
            <a:ext cx="2743200" cy="685800"/>
          </a:xfrm>
          <a:prstGeom prst="rect">
            <a:avLst/>
          </a:prstGeom>
          <a:solidFill>
            <a:srgbClr val="F5E6FA"/>
          </a:solidFill>
        </p:spPr>
        <p:txBody>
          <a:bodyPr anchor="ctr">
            <a:noAutofit/>
          </a:bodyPr>
          <a:lstStyle/>
          <a:p>
            <a:pPr algn="ctr"/>
            <a:r>
              <a:rPr lang="en-US" sz="3200" b="1" dirty="0">
                <a:solidFill>
                  <a:srgbClr val="7B2D8B"/>
                </a:solidFill>
              </a:rPr>
              <a:t>20 GWh</a:t>
            </a:r>
          </a:p>
        </p:txBody>
      </p:sp>
      <p:sp>
        <p:nvSpPr>
          <p:cNvPr id="32" name="Phase3Body"/>
          <p:cNvSpPr>
            <a:spLocks noGrp="1"/>
          </p:cNvSpPr>
          <p:nvPr/>
        </p:nvSpPr>
        <p:spPr>
          <a:xfrm>
            <a:off x="5943600" y="2457400"/>
            <a:ext cx="2743200" cy="1557200"/>
          </a:xfrm>
          <a:prstGeom prst="rect">
            <a:avLst/>
          </a:prstGeom>
          <a:solidFill>
            <a:srgbClr val="FFFFFF"/>
          </a:solidFill>
          <a:ln>
            <a:solidFill>
              <a:srgbClr val="D5A6E0"/>
            </a:solidFill>
          </a:ln>
        </p:spPr>
        <p:txBody>
          <a:bodyPr lIns="150000" tIns="150000" rIns="150000" bIns="150000">
            <a:noAutofit/>
          </a:bodyPr>
          <a:lstStyle/>
          <a:p>
            <a:r>
              <a:rPr lang="en-US" sz="1200" b="1" dirty="0">
                <a:solidFill>
                  <a:srgbClr val="7B2D8B"/>
                </a:solidFill>
              </a:rPr>
              <a:t>Full Platform at Scale</a:t>
            </a:r>
          </a:p>
          <a:p>
            <a:r>
              <a:rPr lang="en-US" sz="200" dirty="0"/>
              <a:t> </a:t>
            </a:r>
          </a:p>
          <a:p>
            <a:r>
              <a:rPr lang="en-US" sz="1200" dirty="0"/>
              <a:t>•  Full multi-OEM ecosystem producing at scale</a:t>
            </a:r>
          </a:p>
          <a:p>
            <a:r>
              <a:rPr lang="en-US" sz="1200" dirty="0"/>
              <a:t>•  Enterprise value driven by platform control, not cell manufacturing</a:t>
            </a:r>
          </a:p>
          <a:p>
            <a:r>
              <a:rPr lang="en-US" sz="1200" dirty="0"/>
              <a:t>•  Comparable model: Apple controls ecosystem, OEMs execute</a:t>
            </a:r>
          </a:p>
        </p:txBody>
      </p:sp>
      <p:sp>
        <p:nvSpPr>
          <p:cNvPr id="40" name="BottomBar"/>
          <p:cNvSpPr>
            <a:spLocks noGrp="1"/>
          </p:cNvSpPr>
          <p:nvPr/>
        </p:nvSpPr>
        <p:spPr>
          <a:xfrm>
            <a:off x="457200" y="4571400"/>
            <a:ext cx="8229600" cy="400000"/>
          </a:xfrm>
          <a:prstGeom prst="rect">
            <a:avLst/>
          </a:prstGeom>
          <a:solidFill>
            <a:srgbClr val="F3E8FF"/>
          </a:solidFill>
        </p:spPr>
        <p:txBody>
          <a:bodyPr anchor="ctr">
            <a:noAutofit/>
          </a:bodyPr>
          <a:lstStyle/>
          <a:p>
            <a:pPr algn="ctr"/>
            <a:r>
              <a:rPr lang="en-US" sz="1200" b="1" i="1" dirty="0">
                <a:solidFill>
                  <a:srgbClr val="7B2D8B"/>
                </a:solidFill>
              </a:rPr>
              <a:t>Revenue projections are backed by active OEM production agreements, not speculative forecasts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EF4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1A5FBF"/>
          </a:solidFill>
          <a:ln w="12700">
            <a:solidFill>
              <a:srgbClr val="1A5FBF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" name="Text 1"/>
          <p:cNvSpPr/>
          <p:nvPr/>
        </p:nvSpPr>
        <p:spPr>
          <a:xfrm>
            <a:off x="457200" y="16459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1A5F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OPPORTUNITY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7548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Large Infrastructure Demand Pools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457200" y="1115568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8BA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 targets applications where lifecycle economics and infrastructure-grade performance command premium strategic value.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65760" y="1536192"/>
            <a:ext cx="2724912" cy="3291840"/>
          </a:xfrm>
          <a:prstGeom prst="rect">
            <a:avLst/>
          </a:prstGeom>
          <a:solidFill>
            <a:srgbClr val="0A1628"/>
          </a:solidFill>
          <a:ln w="25400">
            <a:solidFill>
              <a:srgbClr val="1A5FBF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7" name="Shape 5"/>
          <p:cNvSpPr/>
          <p:nvPr/>
        </p:nvSpPr>
        <p:spPr>
          <a:xfrm>
            <a:off x="365760" y="1536192"/>
            <a:ext cx="2724912" cy="64008"/>
          </a:xfrm>
          <a:prstGeom prst="rect">
            <a:avLst/>
          </a:prstGeom>
          <a:solidFill>
            <a:srgbClr val="1A5FBF"/>
          </a:solidFill>
          <a:ln w="12700">
            <a:solidFill>
              <a:srgbClr val="1A5FBF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8" name="Text 6"/>
          <p:cNvSpPr/>
          <p:nvPr/>
        </p:nvSpPr>
        <p:spPr>
          <a:xfrm>
            <a:off x="502920" y="1664208"/>
            <a:ext cx="594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000000"/>
                </a:solidFill>
              </a:rPr>
              <a:t>⚡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502920" y="2267712"/>
            <a:ext cx="2423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5F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Data Centers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02920" y="2615184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$200B+ TAM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02920" y="2944368"/>
            <a:ext cx="24231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Explosive power demand, strict uptime requirements, and grid connection delays of 3–7 years. On-site storage is becoming non-negotiable.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273552" y="1536192"/>
            <a:ext cx="2724912" cy="3291840"/>
          </a:xfrm>
          <a:prstGeom prst="rect">
            <a:avLst/>
          </a:prstGeom>
          <a:solidFill>
            <a:srgbClr val="0A1628"/>
          </a:solidFill>
          <a:ln w="25400">
            <a:solidFill>
              <a:srgbClr val="1A6FAA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13" name="Shape 11"/>
          <p:cNvSpPr/>
          <p:nvPr/>
        </p:nvSpPr>
        <p:spPr>
          <a:xfrm>
            <a:off x="3273552" y="1536192"/>
            <a:ext cx="2724912" cy="64008"/>
          </a:xfrm>
          <a:prstGeom prst="rect">
            <a:avLst/>
          </a:prstGeom>
          <a:solidFill>
            <a:srgbClr val="1A6FAA"/>
          </a:solidFill>
          <a:ln w="12700">
            <a:solidFill>
              <a:srgbClr val="1A6FAA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4" name="Text 12"/>
          <p:cNvSpPr/>
          <p:nvPr/>
        </p:nvSpPr>
        <p:spPr>
          <a:xfrm>
            <a:off x="3410712" y="1664208"/>
            <a:ext cx="594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000000"/>
                </a:solidFill>
              </a:rPr>
              <a:t>🌐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3410712" y="2267712"/>
            <a:ext cx="2423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6F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Grid Storage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3410712" y="2615184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$180B+ TAM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410712" y="2944368"/>
            <a:ext cx="24231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Renewable integration, peak shaving, grid stability, and long-duration storage. 30-year lifecycle aligns with utility asset financing.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6181344" y="1536192"/>
            <a:ext cx="2724912" cy="3291840"/>
          </a:xfrm>
          <a:prstGeom prst="rect">
            <a:avLst/>
          </a:prstGeom>
          <a:solidFill>
            <a:srgbClr val="0A1628"/>
          </a:solidFill>
          <a:ln w="254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19" name="Shape 17"/>
          <p:cNvSpPr/>
          <p:nvPr/>
        </p:nvSpPr>
        <p:spPr>
          <a:xfrm>
            <a:off x="6181344" y="1536192"/>
            <a:ext cx="2724912" cy="6400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" name="Text 18"/>
          <p:cNvSpPr/>
          <p:nvPr/>
        </p:nvSpPr>
        <p:spPr>
          <a:xfrm>
            <a:off x="6318504" y="1664208"/>
            <a:ext cx="594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000000"/>
                </a:solidFill>
              </a:rPr>
              <a:t>🏭</a:t>
            </a:r>
            <a:endParaRPr lang="en-US" sz="2800" dirty="0"/>
          </a:p>
        </p:txBody>
      </p:sp>
      <p:sp>
        <p:nvSpPr>
          <p:cNvPr id="21" name="Text 19"/>
          <p:cNvSpPr/>
          <p:nvPr/>
        </p:nvSpPr>
        <p:spPr>
          <a:xfrm>
            <a:off x="6318504" y="2267712"/>
            <a:ext cx="2423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Industrial Energy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6318504" y="2615184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$120B+ TAM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318504" y="2944368"/>
            <a:ext cx="24231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Factories, logistics hubs, and energy-intensive industrial assets seeking long-duration reliability at lowest total cost.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57200" y="4910328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BA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 Ahead Group  |  Confidential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" name="Text 1"/>
          <p:cNvSpPr/>
          <p:nvPr/>
        </p:nvSpPr>
        <p:spPr>
          <a:xfrm>
            <a:off x="457200" y="16459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LIFECYCLE ECONOMICS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7548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Lower Total Cost of Ownership Over 30 Years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457200" y="1234440"/>
            <a:ext cx="4114800" cy="3566160"/>
          </a:xfrm>
          <a:prstGeom prst="rect">
            <a:avLst/>
          </a:prstGeom>
          <a:solidFill>
            <a:srgbClr val="0D1F3C"/>
          </a:solidFill>
          <a:ln w="12700">
            <a:solidFill>
              <a:srgbClr val="132848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" name="Text 4"/>
          <p:cNvSpPr/>
          <p:nvPr/>
        </p:nvSpPr>
        <p:spPr>
          <a:xfrm>
            <a:off x="594360" y="1371600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Lifecycle Cost per kWh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94360" y="1828800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Lithium (2 replacements)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94360" y="2103120"/>
            <a:ext cx="3474720" cy="411480"/>
          </a:xfrm>
          <a:prstGeom prst="rect">
            <a:avLst/>
          </a:prstGeom>
          <a:solidFill>
            <a:srgbClr val="FF4B6E"/>
          </a:solidFill>
          <a:ln w="12700">
            <a:solidFill>
              <a:srgbClr val="FF4B6E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" name="Text 7"/>
          <p:cNvSpPr/>
          <p:nvPr/>
        </p:nvSpPr>
        <p:spPr>
          <a:xfrm>
            <a:off x="594360" y="2103120"/>
            <a:ext cx="3474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~$500/kWh lifecycle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94360" y="2670048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 MegaSIB™ — zero replacements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94360" y="2944368"/>
            <a:ext cx="2240280" cy="411480"/>
          </a:xfrm>
          <a:prstGeom prst="rect">
            <a:avLst/>
          </a:prstGeom>
          <a:solidFill>
            <a:srgbClr val="00C97B"/>
          </a:solidFill>
          <a:ln w="12700">
            <a:solidFill>
              <a:srgbClr val="00C97B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" name="Text 10"/>
          <p:cNvSpPr/>
          <p:nvPr/>
        </p:nvSpPr>
        <p:spPr>
          <a:xfrm>
            <a:off x="594360" y="2944368"/>
            <a:ext cx="2240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$320/kWh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594360" y="3547872"/>
            <a:ext cx="3474720" cy="914400"/>
          </a:xfrm>
          <a:prstGeom prst="rect">
            <a:avLst/>
          </a:prstGeom>
          <a:solidFill>
            <a:srgbClr val="132848"/>
          </a:solidFill>
          <a:ln w="25400">
            <a:solidFill>
              <a:srgbClr val="00C97B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4" name="Text 12"/>
          <p:cNvSpPr/>
          <p:nvPr/>
        </p:nvSpPr>
        <p:spPr>
          <a:xfrm>
            <a:off x="594360" y="3621024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0C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35–40% Cost Advantage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594360" y="397764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 30-year asset life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754880" y="1234440"/>
            <a:ext cx="4114800" cy="3566160"/>
          </a:xfrm>
          <a:prstGeom prst="rect">
            <a:avLst/>
          </a:prstGeom>
          <a:solidFill>
            <a:srgbClr val="0D1F3C"/>
          </a:solidFill>
          <a:ln w="12700">
            <a:solidFill>
              <a:srgbClr val="132848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" name="Text 15"/>
          <p:cNvSpPr/>
          <p:nvPr/>
        </p:nvSpPr>
        <p:spPr>
          <a:xfrm>
            <a:off x="4892040" y="1371600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the Advantage Holds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4892040" y="1901952"/>
            <a:ext cx="109728" cy="109728"/>
          </a:xfrm>
          <a:prstGeom prst="line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9" name="Text 17"/>
          <p:cNvSpPr/>
          <p:nvPr/>
        </p:nvSpPr>
        <p:spPr>
          <a:xfrm>
            <a:off x="5074920" y="1865376"/>
            <a:ext cx="3611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Mid-Life Replacement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74920" y="2103120"/>
            <a:ext cx="3611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Eliminates double capital outlay and project financing complexity.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892040" y="2615184"/>
            <a:ext cx="109728" cy="109728"/>
          </a:xfrm>
          <a:prstGeom prst="line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" name="Text 20"/>
          <p:cNvSpPr/>
          <p:nvPr/>
        </p:nvSpPr>
        <p:spPr>
          <a:xfrm>
            <a:off x="5074920" y="2578608"/>
            <a:ext cx="3611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Lower Downtime Risk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5074920" y="2816352"/>
            <a:ext cx="3611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replacement-related outages over the 30-year asset life.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892040" y="3328416"/>
            <a:ext cx="109728" cy="109728"/>
          </a:xfrm>
          <a:prstGeom prst="line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" name="Text 23"/>
          <p:cNvSpPr/>
          <p:nvPr/>
        </p:nvSpPr>
        <p:spPr>
          <a:xfrm>
            <a:off x="5074920" y="3291840"/>
            <a:ext cx="3611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Better Financing Profile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5074920" y="3529584"/>
            <a:ext cx="3611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30-year lifecycle aligns with infrastructure bond and debt structures.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4892040" y="4041648"/>
            <a:ext cx="109728" cy="109728"/>
          </a:xfrm>
          <a:prstGeom prst="line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8" name="Text 26"/>
          <p:cNvSpPr/>
          <p:nvPr/>
        </p:nvSpPr>
        <p:spPr>
          <a:xfrm>
            <a:off x="5074920" y="4005072"/>
            <a:ext cx="3611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Precision Air Thermal Management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5074920" y="4242816"/>
            <a:ext cx="3611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Eliminates liquid cooling — lower maintenance, higher reliability.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457200" y="4910328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BA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 Ahead Group  |  Confidential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F4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1A5FBF"/>
          </a:solidFill>
          <a:ln w="12700">
            <a:solidFill>
              <a:srgbClr val="1A5FBF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" name="Text 1"/>
          <p:cNvSpPr/>
          <p:nvPr/>
        </p:nvSpPr>
        <p:spPr>
          <a:xfrm>
            <a:off x="457200" y="16459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1A5F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INVESTMENT THESIS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7548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PAG Is a Once-in-a-Decade Infrastructure Platform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457200" y="1078992"/>
            <a:ext cx="8229600" cy="27432"/>
          </a:xfrm>
          <a:prstGeom prst="rect">
            <a:avLst/>
          </a:prstGeom>
          <a:solidFill>
            <a:srgbClr val="00C9FF"/>
          </a:solidFill>
          <a:ln w="12700">
            <a:solidFill>
              <a:srgbClr val="00C9FF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" name="Text 4"/>
          <p:cNvSpPr/>
          <p:nvPr/>
        </p:nvSpPr>
        <p:spPr>
          <a:xfrm>
            <a:off x="457200" y="1170432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8BA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 is building an infrastructure-grade sodium-ion platform to solve the lifecycle, safety, and scalability limits of lithium-based energy storage.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11480" y="1627632"/>
            <a:ext cx="2011680" cy="3246120"/>
          </a:xfrm>
          <a:prstGeom prst="rect">
            <a:avLst/>
          </a:prstGeom>
          <a:solidFill>
            <a:srgbClr val="0D1F3C"/>
          </a:solidFill>
          <a:ln w="25400">
            <a:solidFill>
              <a:srgbClr val="1A5FBF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8" name="Shape 6"/>
          <p:cNvSpPr/>
          <p:nvPr/>
        </p:nvSpPr>
        <p:spPr>
          <a:xfrm>
            <a:off x="411480" y="1627632"/>
            <a:ext cx="2011680" cy="64008"/>
          </a:xfrm>
          <a:prstGeom prst="rect">
            <a:avLst/>
          </a:prstGeom>
          <a:solidFill>
            <a:srgbClr val="00C9FF"/>
          </a:solidFill>
          <a:ln w="12700">
            <a:solidFill>
              <a:srgbClr val="00C9FF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" name="Text 7"/>
          <p:cNvSpPr/>
          <p:nvPr/>
        </p:nvSpPr>
        <p:spPr>
          <a:xfrm>
            <a:off x="521208" y="17373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0C9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521208" y="2331720"/>
            <a:ext cx="1783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30-Year Lifecycle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21208" y="2834640"/>
            <a:ext cx="1801368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Transforms battery storage into infrastructure-grade assets. No mid-life replacement. Fully financeable over decades.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2587752" y="1627632"/>
            <a:ext cx="2011680" cy="3246120"/>
          </a:xfrm>
          <a:prstGeom prst="rect">
            <a:avLst/>
          </a:prstGeom>
          <a:solidFill>
            <a:srgbClr val="0D1F3C"/>
          </a:solidFill>
          <a:ln w="25400">
            <a:solidFill>
              <a:srgbClr val="1A5FBF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13" name="Shape 11"/>
          <p:cNvSpPr/>
          <p:nvPr/>
        </p:nvSpPr>
        <p:spPr>
          <a:xfrm>
            <a:off x="2587752" y="1627632"/>
            <a:ext cx="2011680" cy="64008"/>
          </a:xfrm>
          <a:prstGeom prst="rect">
            <a:avLst/>
          </a:prstGeom>
          <a:solidFill>
            <a:srgbClr val="00C9FF"/>
          </a:solidFill>
          <a:ln w="12700">
            <a:solidFill>
              <a:srgbClr val="00C9FF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4" name="Text 12"/>
          <p:cNvSpPr/>
          <p:nvPr/>
        </p:nvSpPr>
        <p:spPr>
          <a:xfrm>
            <a:off x="2697480" y="17373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0C9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2697480" y="2331720"/>
            <a:ext cx="1783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Full-Stack IP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2697480" y="2834640"/>
            <a:ext cx="1801368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gatekeeper + 6 upstream material U.S. patents. Three-layer architecture prevents technological bypass.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764024" y="1627632"/>
            <a:ext cx="2011680" cy="3246120"/>
          </a:xfrm>
          <a:prstGeom prst="rect">
            <a:avLst/>
          </a:prstGeom>
          <a:solidFill>
            <a:srgbClr val="0D1F3C"/>
          </a:solidFill>
          <a:ln w="25400">
            <a:solidFill>
              <a:srgbClr val="1A5FBF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18" name="Shape 16"/>
          <p:cNvSpPr/>
          <p:nvPr/>
        </p:nvSpPr>
        <p:spPr>
          <a:xfrm>
            <a:off x="4764024" y="1627632"/>
            <a:ext cx="2011680" cy="64008"/>
          </a:xfrm>
          <a:prstGeom prst="rect">
            <a:avLst/>
          </a:prstGeom>
          <a:solidFill>
            <a:srgbClr val="00C9FF"/>
          </a:solidFill>
          <a:ln w="12700">
            <a:solidFill>
              <a:srgbClr val="00C9FF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9" name="Text 17"/>
          <p:cNvSpPr/>
          <p:nvPr/>
        </p:nvSpPr>
        <p:spPr>
          <a:xfrm>
            <a:off x="4873752" y="17373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0C9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800" dirty="0"/>
          </a:p>
        </p:txBody>
      </p:sp>
      <p:sp>
        <p:nvSpPr>
          <p:cNvPr id="20" name="Text 18"/>
          <p:cNvSpPr/>
          <p:nvPr/>
        </p:nvSpPr>
        <p:spPr>
          <a:xfrm>
            <a:off x="4873752" y="2331720"/>
            <a:ext cx="1783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OEM Scalability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873752" y="2834640"/>
            <a:ext cx="1801368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Apple-style asset-light model. No gigafactory capex. Multi-GWh expansion via global OEM partner network.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940296" y="1627632"/>
            <a:ext cx="2011680" cy="3246120"/>
          </a:xfrm>
          <a:prstGeom prst="rect">
            <a:avLst/>
          </a:prstGeom>
          <a:solidFill>
            <a:srgbClr val="0D1F3C"/>
          </a:solidFill>
          <a:ln w="25400">
            <a:solidFill>
              <a:srgbClr val="1A5FBF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23" name="Shape 21"/>
          <p:cNvSpPr/>
          <p:nvPr/>
        </p:nvSpPr>
        <p:spPr>
          <a:xfrm>
            <a:off x="6940296" y="1627632"/>
            <a:ext cx="2011680" cy="64008"/>
          </a:xfrm>
          <a:prstGeom prst="rect">
            <a:avLst/>
          </a:prstGeom>
          <a:solidFill>
            <a:srgbClr val="00C9FF"/>
          </a:solidFill>
          <a:ln w="12700">
            <a:solidFill>
              <a:srgbClr val="00C9FF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4" name="Text 22"/>
          <p:cNvSpPr/>
          <p:nvPr/>
        </p:nvSpPr>
        <p:spPr>
          <a:xfrm>
            <a:off x="7050024" y="17373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0C9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800" dirty="0"/>
          </a:p>
        </p:txBody>
      </p:sp>
      <p:sp>
        <p:nvSpPr>
          <p:cNvPr id="25" name="Text 23"/>
          <p:cNvSpPr/>
          <p:nvPr/>
        </p:nvSpPr>
        <p:spPr>
          <a:xfrm>
            <a:off x="7050024" y="2331720"/>
            <a:ext cx="1783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$1B Revenue Path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7050024" y="2834640"/>
            <a:ext cx="1801368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GWh ≈ $320M revenue. 3–4 GWh unlocks $1B+. OEM scaling drives rapid expansion with strong margins.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57200" y="4910328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BA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 Ahead Group  |  Confidential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EF4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C97B"/>
          </a:solidFill>
          <a:ln w="12700">
            <a:solidFill>
              <a:srgbClr val="00C97B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" name="Text 1"/>
          <p:cNvSpPr/>
          <p:nvPr/>
        </p:nvSpPr>
        <p:spPr>
          <a:xfrm>
            <a:off x="457200" y="16459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00C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INVESTOR RETURNS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7548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Center ROI: $1 Invested → $3.4 Return Over Lifecycle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457200" y="111556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8BA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Assumption: electricity price $0.10/kWh  |  Payback period: approximately 3–5 years  |  Remaining lifecycle generates long-term cash flow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47472" y="1536192"/>
            <a:ext cx="1993392" cy="1691640"/>
          </a:xfrm>
          <a:prstGeom prst="rect">
            <a:avLst/>
          </a:prstGeom>
          <a:solidFill>
            <a:srgbClr val="0A1628"/>
          </a:solidFill>
          <a:ln w="25400">
            <a:solidFill>
              <a:srgbClr val="1A5FBF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7" name="Text 5"/>
          <p:cNvSpPr/>
          <p:nvPr/>
        </p:nvSpPr>
        <p:spPr>
          <a:xfrm>
            <a:off x="420624" y="1627632"/>
            <a:ext cx="184708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1A5F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$320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420624" y="2468880"/>
            <a:ext cx="184708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investment per kWh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496312" y="1536192"/>
            <a:ext cx="1993392" cy="1691640"/>
          </a:xfrm>
          <a:prstGeom prst="rect">
            <a:avLst/>
          </a:prstGeom>
          <a:solidFill>
            <a:srgbClr val="0A1628"/>
          </a:solidFill>
          <a:ln w="25400">
            <a:solidFill>
              <a:srgbClr val="00C9FF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10" name="Text 8"/>
          <p:cNvSpPr/>
          <p:nvPr/>
        </p:nvSpPr>
        <p:spPr>
          <a:xfrm>
            <a:off x="2569464" y="1627632"/>
            <a:ext cx="184708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00C9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$1,095</a:t>
            </a:r>
            <a:endParaRPr lang="en-US" sz="3600" dirty="0"/>
          </a:p>
        </p:txBody>
      </p:sp>
      <p:sp>
        <p:nvSpPr>
          <p:cNvPr id="11" name="Text 9"/>
          <p:cNvSpPr/>
          <p:nvPr/>
        </p:nvSpPr>
        <p:spPr>
          <a:xfrm>
            <a:off x="2569464" y="2468880"/>
            <a:ext cx="184708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lifetime value per kWh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645152" y="1536192"/>
            <a:ext cx="1993392" cy="1691640"/>
          </a:xfrm>
          <a:prstGeom prst="rect">
            <a:avLst/>
          </a:prstGeom>
          <a:solidFill>
            <a:srgbClr val="0A1628"/>
          </a:solidFill>
          <a:ln w="25400">
            <a:solidFill>
              <a:srgbClr val="00C97B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13" name="Text 11"/>
          <p:cNvSpPr/>
          <p:nvPr/>
        </p:nvSpPr>
        <p:spPr>
          <a:xfrm>
            <a:off x="4718304" y="1627632"/>
            <a:ext cx="184708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00C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3.4×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4718304" y="2468880"/>
            <a:ext cx="184708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 lifecycle ROI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793992" y="1536192"/>
            <a:ext cx="1993392" cy="1691640"/>
          </a:xfrm>
          <a:prstGeom prst="rect">
            <a:avLst/>
          </a:prstGeom>
          <a:solidFill>
            <a:srgbClr val="0A1628"/>
          </a:solidFill>
          <a:ln w="25400">
            <a:solidFill>
              <a:srgbClr val="8BA5C0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16" name="Text 14"/>
          <p:cNvSpPr/>
          <p:nvPr/>
        </p:nvSpPr>
        <p:spPr>
          <a:xfrm>
            <a:off x="6867144" y="1627632"/>
            <a:ext cx="184708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8BA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~2.2×</a:t>
            </a:r>
            <a:endParaRPr lang="en-US" sz="3600" dirty="0"/>
          </a:p>
        </p:txBody>
      </p:sp>
      <p:sp>
        <p:nvSpPr>
          <p:cNvPr id="17" name="Text 15"/>
          <p:cNvSpPr/>
          <p:nvPr/>
        </p:nvSpPr>
        <p:spPr>
          <a:xfrm>
            <a:off x="6867144" y="2468880"/>
            <a:ext cx="184708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lithium lifecycle ROI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57200" y="3401568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Return Comparison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57200" y="374904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 MegaSIB™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57200" y="3995928"/>
            <a:ext cx="6583680" cy="384048"/>
          </a:xfrm>
          <a:prstGeom prst="rect">
            <a:avLst/>
          </a:prstGeom>
          <a:solidFill>
            <a:srgbClr val="00C97B"/>
          </a:solidFill>
          <a:ln w="12700">
            <a:solidFill>
              <a:srgbClr val="00C97B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" name="Text 19"/>
          <p:cNvSpPr/>
          <p:nvPr/>
        </p:nvSpPr>
        <p:spPr>
          <a:xfrm>
            <a:off x="457200" y="3995928"/>
            <a:ext cx="6583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3.4× ROI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457200" y="443484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Lithium Systems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57200" y="4681728"/>
            <a:ext cx="4297680" cy="320040"/>
          </a:xfrm>
          <a:prstGeom prst="rect">
            <a:avLst/>
          </a:prstGeom>
          <a:solidFill>
            <a:srgbClr val="8BA5C0"/>
          </a:solidFill>
          <a:ln w="12700">
            <a:solidFill>
              <a:srgbClr val="8BA5C0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4" name="Text 22"/>
          <p:cNvSpPr/>
          <p:nvPr/>
        </p:nvSpPr>
        <p:spPr>
          <a:xfrm>
            <a:off x="457200" y="4681728"/>
            <a:ext cx="4297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2.2× ROI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57200" y="4910328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BA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 Ahead Group  |  Confidential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846320" y="-548640"/>
            <a:ext cx="5303520" cy="5303520"/>
          </a:xfrm>
          <a:prstGeom prst="line">
            <a:avLst/>
          </a:prstGeom>
          <a:solidFill>
            <a:srgbClr val="1A5FBF">
              <a:alpha val="12000"/>
            </a:srgbClr>
          </a:solidFill>
          <a:ln w="12700">
            <a:solidFill>
              <a:srgbClr val="00C9FF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" name="Shape 1"/>
          <p:cNvSpPr/>
          <p:nvPr/>
        </p:nvSpPr>
        <p:spPr>
          <a:xfrm>
            <a:off x="5943600" y="1645920"/>
            <a:ext cx="3200400" cy="3200400"/>
          </a:xfrm>
          <a:prstGeom prst="line">
            <a:avLst/>
          </a:prstGeom>
          <a:solidFill>
            <a:srgbClr val="00C9FF">
              <a:alpha val="7000"/>
            </a:srgbClr>
          </a:solidFill>
          <a:ln w="12700">
            <a:solidFill>
              <a:srgbClr val="00A8D4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00C9FF"/>
          </a:solidFill>
          <a:ln w="12700">
            <a:solidFill>
              <a:srgbClr val="00C9FF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" name="Text 3"/>
          <p:cNvSpPr/>
          <p:nvPr/>
        </p:nvSpPr>
        <p:spPr>
          <a:xfrm>
            <a:off x="292608" y="201168"/>
            <a:ext cx="6400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7200" b="1" kern="0" spc="10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PAG</a:t>
            </a:r>
            <a:endParaRPr lang="en-US" sz="7200" dirty="0"/>
          </a:p>
        </p:txBody>
      </p:sp>
      <p:sp>
        <p:nvSpPr>
          <p:cNvPr id="6" name="Text 4"/>
          <p:cNvSpPr/>
          <p:nvPr/>
        </p:nvSpPr>
        <p:spPr>
          <a:xfrm>
            <a:off x="292608" y="1078992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kern="0" spc="500" dirty="0">
                <a:solidFill>
                  <a:srgbClr val="00C9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 AHEAD GROUP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292608" y="1481328"/>
            <a:ext cx="5303520" cy="36576"/>
          </a:xfrm>
          <a:prstGeom prst="rect">
            <a:avLst/>
          </a:prstGeom>
          <a:solidFill>
            <a:srgbClr val="00C9FF"/>
          </a:solidFill>
          <a:ln w="12700">
            <a:solidFill>
              <a:srgbClr val="00C9FF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8" name="Shape 6"/>
          <p:cNvSpPr/>
          <p:nvPr/>
        </p:nvSpPr>
        <p:spPr>
          <a:xfrm>
            <a:off x="292608" y="1737360"/>
            <a:ext cx="64008" cy="56692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" name="Text 7"/>
          <p:cNvSpPr/>
          <p:nvPr/>
        </p:nvSpPr>
        <p:spPr>
          <a:xfrm>
            <a:off x="475488" y="1764792"/>
            <a:ext cx="5212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Structural Breakthrough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75488" y="2048256"/>
            <a:ext cx="5212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Ultra-large cylindrical architecture with Precision Air Thermal Management. 30-year lifecycle. Zero lithium.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292608" y="2542032"/>
            <a:ext cx="64008" cy="56692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" name="Text 10"/>
          <p:cNvSpPr/>
          <p:nvPr/>
        </p:nvSpPr>
        <p:spPr>
          <a:xfrm>
            <a:off x="475488" y="2569464"/>
            <a:ext cx="5212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Scalable OEM Platform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75488" y="2852928"/>
            <a:ext cx="5212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Apple-style model. Zero gigafactory capex. Rapid global expansion via controlled OEM partners.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292608" y="3346704"/>
            <a:ext cx="64008" cy="56692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5" name="Text 13"/>
          <p:cNvSpPr/>
          <p:nvPr/>
        </p:nvSpPr>
        <p:spPr>
          <a:xfrm>
            <a:off x="475488" y="3374136"/>
            <a:ext cx="5212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Full-Stack IP Platform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75488" y="3657600"/>
            <a:ext cx="5212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Three-layer U.S. patent moat. System → Cell → Materials. Competitor bypass structurally prevented.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292608" y="4279392"/>
            <a:ext cx="6400800" cy="658368"/>
          </a:xfrm>
          <a:prstGeom prst="rect">
            <a:avLst/>
          </a:prstGeom>
          <a:solidFill>
            <a:srgbClr val="1A5FBF"/>
          </a:solidFill>
          <a:ln w="25400">
            <a:solidFill>
              <a:srgbClr val="00C9FF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8" name="Text 16"/>
          <p:cNvSpPr/>
          <p:nvPr/>
        </p:nvSpPr>
        <p:spPr>
          <a:xfrm>
            <a:off x="292608" y="4297680"/>
            <a:ext cx="64008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 Return.  Lower Risk.  Infrastructure-Grade.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292608" y="4910328"/>
            <a:ext cx="8503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8BA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 |  Power Ahead Group (PAG)  |  NASDAQ IPO Preparation  |  2025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C9FF"/>
          </a:solidFill>
          <a:ln w="12700">
            <a:solidFill>
              <a:srgbClr val="00C9FF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" name="Text 1"/>
          <p:cNvSpPr/>
          <p:nvPr/>
        </p:nvSpPr>
        <p:spPr>
          <a:xfrm>
            <a:off x="457200" y="16459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00C9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OPPORTUNITY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7548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Is Rewriting the Rules of Power Infrastructure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347472" y="1261872"/>
            <a:ext cx="2743200" cy="1874520"/>
          </a:xfrm>
          <a:prstGeom prst="rect">
            <a:avLst/>
          </a:prstGeom>
          <a:solidFill>
            <a:srgbClr val="132848"/>
          </a:solidFill>
          <a:ln w="25400">
            <a:solidFill>
              <a:srgbClr val="00C9FF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6" name="Text 4"/>
          <p:cNvSpPr/>
          <p:nvPr/>
        </p:nvSpPr>
        <p:spPr>
          <a:xfrm>
            <a:off x="438912" y="1353312"/>
            <a:ext cx="2560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0C9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50–300 MW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438912" y="2103120"/>
            <a:ext cx="2560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continuous power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AI data center site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55264" y="1261872"/>
            <a:ext cx="2743200" cy="1874520"/>
          </a:xfrm>
          <a:prstGeom prst="rect">
            <a:avLst/>
          </a:prstGeom>
          <a:solidFill>
            <a:srgbClr val="132848"/>
          </a:solidFill>
          <a:ln w="25400">
            <a:solidFill>
              <a:srgbClr val="F5A623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9" name="Text 7"/>
          <p:cNvSpPr/>
          <p:nvPr/>
        </p:nvSpPr>
        <p:spPr>
          <a:xfrm>
            <a:off x="3346704" y="1353312"/>
            <a:ext cx="2560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3–7 Years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3346704" y="2103120"/>
            <a:ext cx="2560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grid interconnection delay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forcing on-site storage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6163056" y="1261872"/>
            <a:ext cx="2743200" cy="1874520"/>
          </a:xfrm>
          <a:prstGeom prst="rect">
            <a:avLst/>
          </a:prstGeom>
          <a:solidFill>
            <a:srgbClr val="132848"/>
          </a:solidFill>
          <a:ln w="25400">
            <a:solidFill>
              <a:srgbClr val="00C97B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12" name="Text 10"/>
          <p:cNvSpPr/>
          <p:nvPr/>
        </p:nvSpPr>
        <p:spPr>
          <a:xfrm>
            <a:off x="6254496" y="1353312"/>
            <a:ext cx="2560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0C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$500B+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6254496" y="2103120"/>
            <a:ext cx="2560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energy storage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by 2030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57200" y="3337560"/>
            <a:ext cx="128016" cy="128016"/>
          </a:xfrm>
          <a:prstGeom prst="line">
            <a:avLst/>
          </a:prstGeom>
          <a:solidFill>
            <a:srgbClr val="00C9FF"/>
          </a:solidFill>
          <a:ln w="12700">
            <a:solidFill>
              <a:srgbClr val="00C9FF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5" name="Text 13"/>
          <p:cNvSpPr/>
          <p:nvPr/>
        </p:nvSpPr>
        <p:spPr>
          <a:xfrm>
            <a:off x="685800" y="3310128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data centers are becoming industrial-scale power users — reshaping global grid infrastructure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57200" y="3730752"/>
            <a:ext cx="128016" cy="128016"/>
          </a:xfrm>
          <a:prstGeom prst="line">
            <a:avLst/>
          </a:prstGeom>
          <a:solidFill>
            <a:srgbClr val="00C9FF"/>
          </a:solidFill>
          <a:ln w="12700">
            <a:solidFill>
              <a:srgbClr val="00C9FF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" name="Text 15"/>
          <p:cNvSpPr/>
          <p:nvPr/>
        </p:nvSpPr>
        <p:spPr>
          <a:xfrm>
            <a:off x="685800" y="3703320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Instant load ramping creates grid stress and interconnection bottlenecks no utility can resolve quickly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57200" y="4123944"/>
            <a:ext cx="128016" cy="128016"/>
          </a:xfrm>
          <a:prstGeom prst="line">
            <a:avLst/>
          </a:prstGeom>
          <a:solidFill>
            <a:srgbClr val="00C9FF"/>
          </a:solidFill>
          <a:ln w="12700">
            <a:solidFill>
              <a:srgbClr val="00C9FF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9" name="Text 17"/>
          <p:cNvSpPr/>
          <p:nvPr/>
        </p:nvSpPr>
        <p:spPr>
          <a:xfrm>
            <a:off x="685800" y="4096512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Energy storage is transitioning from optional equipment to mission-critical core infrastructure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57200" y="4517136"/>
            <a:ext cx="128016" cy="128016"/>
          </a:xfrm>
          <a:prstGeom prst="line">
            <a:avLst/>
          </a:prstGeom>
          <a:solidFill>
            <a:srgbClr val="00C9FF"/>
          </a:solidFill>
          <a:ln w="12700">
            <a:solidFill>
              <a:srgbClr val="00C9FF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" name="Text 19"/>
          <p:cNvSpPr/>
          <p:nvPr/>
        </p:nvSpPr>
        <p:spPr>
          <a:xfrm>
            <a:off x="685800" y="4489704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 is purpose-built to serve this demand with a 30-year infrastructure-grade platform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57200" y="4910328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BA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 Ahead Group  |  Confidential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F4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F4B6E"/>
          </a:solidFill>
          <a:ln w="12700">
            <a:solidFill>
              <a:srgbClr val="FF4B6E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" name="Text 1"/>
          <p:cNvSpPr/>
          <p:nvPr/>
        </p:nvSpPr>
        <p:spPr>
          <a:xfrm>
            <a:off x="457200" y="16459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FF4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7548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Lithium Was Never Built for Infrastructure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457200" y="1234440"/>
            <a:ext cx="4754880" cy="1051560"/>
          </a:xfrm>
          <a:prstGeom prst="rect">
            <a:avLst/>
          </a:prstGeom>
          <a:solidFill>
            <a:srgbClr val="FDECEA"/>
          </a:solidFill>
          <a:ln w="19050">
            <a:solidFill>
              <a:srgbClr val="FF4B6E"/>
            </a:solidFill>
            <a:prstDash val="solid"/>
          </a:ln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6" name="Shape 4"/>
          <p:cNvSpPr/>
          <p:nvPr/>
        </p:nvSpPr>
        <p:spPr>
          <a:xfrm>
            <a:off x="457200" y="1234440"/>
            <a:ext cx="64008" cy="1051560"/>
          </a:xfrm>
          <a:prstGeom prst="rect">
            <a:avLst/>
          </a:prstGeom>
          <a:solidFill>
            <a:srgbClr val="FF4B6E"/>
          </a:solidFill>
          <a:ln w="12700">
            <a:solidFill>
              <a:srgbClr val="FF4B6E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7" name="Text 5"/>
          <p:cNvSpPr/>
          <p:nvPr/>
        </p:nvSpPr>
        <p:spPr>
          <a:xfrm>
            <a:off x="658368" y="1325880"/>
            <a:ext cx="443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4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Lifecycle Mismatch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58368" y="1618488"/>
            <a:ext cx="4434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Typical lithium systems last only 10–12 years, while infrastructure assets are financed over 20–30 years. Mid-life replacement is guaranteed.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" y="2404872"/>
            <a:ext cx="4754880" cy="1051560"/>
          </a:xfrm>
          <a:prstGeom prst="rect">
            <a:avLst/>
          </a:prstGeom>
          <a:solidFill>
            <a:srgbClr val="FDECEA"/>
          </a:solidFill>
          <a:ln w="19050">
            <a:solidFill>
              <a:srgbClr val="FF4B6E"/>
            </a:solidFill>
            <a:prstDash val="solid"/>
          </a:ln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10" name="Shape 8"/>
          <p:cNvSpPr/>
          <p:nvPr/>
        </p:nvSpPr>
        <p:spPr>
          <a:xfrm>
            <a:off x="457200" y="2404872"/>
            <a:ext cx="64008" cy="1051560"/>
          </a:xfrm>
          <a:prstGeom prst="rect">
            <a:avLst/>
          </a:prstGeom>
          <a:solidFill>
            <a:srgbClr val="FF4B6E"/>
          </a:solidFill>
          <a:ln w="12700">
            <a:solidFill>
              <a:srgbClr val="FF4B6E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1" name="Text 9"/>
          <p:cNvSpPr/>
          <p:nvPr/>
        </p:nvSpPr>
        <p:spPr>
          <a:xfrm>
            <a:off x="658368" y="2496312"/>
            <a:ext cx="443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4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Thermal Runaway Risk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58368" y="2788920"/>
            <a:ext cx="4434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infrastructure scale, thermal runaway risk becomes critical — limiting deployability in AI data centers, hospitals, and dense urban installations.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57200" y="3575304"/>
            <a:ext cx="4754880" cy="1051560"/>
          </a:xfrm>
          <a:prstGeom prst="rect">
            <a:avLst/>
          </a:prstGeom>
          <a:solidFill>
            <a:srgbClr val="FDECEA"/>
          </a:solidFill>
          <a:ln w="19050">
            <a:solidFill>
              <a:srgbClr val="FF4B6E"/>
            </a:solidFill>
            <a:prstDash val="solid"/>
          </a:ln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14" name="Shape 12"/>
          <p:cNvSpPr/>
          <p:nvPr/>
        </p:nvSpPr>
        <p:spPr>
          <a:xfrm>
            <a:off x="457200" y="3575304"/>
            <a:ext cx="64008" cy="1051560"/>
          </a:xfrm>
          <a:prstGeom prst="rect">
            <a:avLst/>
          </a:prstGeom>
          <a:solidFill>
            <a:srgbClr val="FF4B6E"/>
          </a:solidFill>
          <a:ln w="12700">
            <a:solidFill>
              <a:srgbClr val="FF4B6E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5" name="Text 13"/>
          <p:cNvSpPr/>
          <p:nvPr/>
        </p:nvSpPr>
        <p:spPr>
          <a:xfrm>
            <a:off x="658368" y="3666744"/>
            <a:ext cx="4434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4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Replacement Burden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658368" y="3959352"/>
            <a:ext cx="4434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Mid-life replacement doubles lifecycle cost, adds downtime, maintenance complexity, and makes long-term project financing nearly impossible.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457200" y="4910328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BA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 Ahead Group  |  Confidential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F4B6E"/>
          </a:solidFill>
          <a:ln w="12700">
            <a:solidFill>
              <a:srgbClr val="FF4B6E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" name="Text 1"/>
          <p:cNvSpPr/>
          <p:nvPr/>
        </p:nvSpPr>
        <p:spPr>
          <a:xfrm>
            <a:off x="457200" y="16459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FF4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7548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Infrastructure Gap: Battery Life Must Match Asset Life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457200" y="1325880"/>
            <a:ext cx="8229600" cy="109728"/>
          </a:xfrm>
          <a:prstGeom prst="rect">
            <a:avLst/>
          </a:prstGeom>
          <a:solidFill>
            <a:srgbClr val="132848"/>
          </a:solidFill>
          <a:ln w="12700">
            <a:solidFill>
              <a:srgbClr val="132848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" name="Shape 4"/>
          <p:cNvSpPr/>
          <p:nvPr/>
        </p:nvSpPr>
        <p:spPr>
          <a:xfrm>
            <a:off x="457200" y="1261872"/>
            <a:ext cx="54864" cy="237744"/>
          </a:xfrm>
          <a:prstGeom prst="rect">
            <a:avLst/>
          </a:prstGeom>
          <a:solidFill>
            <a:srgbClr val="C8D8E8"/>
          </a:solidFill>
          <a:ln w="12700">
            <a:solidFill>
              <a:srgbClr val="C8D8E8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7" name="Text 5"/>
          <p:cNvSpPr/>
          <p:nvPr/>
        </p:nvSpPr>
        <p:spPr>
          <a:xfrm>
            <a:off x="182880" y="1508760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0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017520" y="1261872"/>
            <a:ext cx="54864" cy="237744"/>
          </a:xfrm>
          <a:prstGeom prst="rect">
            <a:avLst/>
          </a:prstGeom>
          <a:solidFill>
            <a:srgbClr val="C8D8E8"/>
          </a:solidFill>
          <a:ln w="12700">
            <a:solidFill>
              <a:srgbClr val="C8D8E8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" name="Text 7"/>
          <p:cNvSpPr/>
          <p:nvPr/>
        </p:nvSpPr>
        <p:spPr>
          <a:xfrm>
            <a:off x="2743200" y="1508760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10–12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7863840" y="1261872"/>
            <a:ext cx="54864" cy="237744"/>
          </a:xfrm>
          <a:prstGeom prst="rect">
            <a:avLst/>
          </a:prstGeom>
          <a:solidFill>
            <a:srgbClr val="C8D8E8"/>
          </a:solidFill>
          <a:ln w="12700">
            <a:solidFill>
              <a:srgbClr val="C8D8E8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1" name="Text 9"/>
          <p:cNvSpPr/>
          <p:nvPr/>
        </p:nvSpPr>
        <p:spPr>
          <a:xfrm>
            <a:off x="7589520" y="1508760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30+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02920" y="1874520"/>
            <a:ext cx="2468880" cy="502920"/>
          </a:xfrm>
          <a:prstGeom prst="rect">
            <a:avLst/>
          </a:prstGeom>
          <a:solidFill>
            <a:srgbClr val="FF4B6E"/>
          </a:solidFill>
          <a:ln w="12700">
            <a:solidFill>
              <a:srgbClr val="FF4B6E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3" name="Text 11"/>
          <p:cNvSpPr/>
          <p:nvPr/>
        </p:nvSpPr>
        <p:spPr>
          <a:xfrm>
            <a:off x="502920" y="187452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Lithium  10–12 yrs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3017520" y="1874520"/>
            <a:ext cx="2468880" cy="502920"/>
          </a:xfrm>
          <a:prstGeom prst="rect">
            <a:avLst/>
          </a:prstGeom>
          <a:solidFill>
            <a:srgbClr val="7B1530"/>
          </a:solidFill>
          <a:ln w="12700">
            <a:solidFill>
              <a:srgbClr val="9B2540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5" name="Text 13"/>
          <p:cNvSpPr/>
          <p:nvPr/>
        </p:nvSpPr>
        <p:spPr>
          <a:xfrm>
            <a:off x="3017520" y="187452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FF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Replace ↺  10–12 yrs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502920" y="2606040"/>
            <a:ext cx="7406640" cy="548640"/>
          </a:xfrm>
          <a:prstGeom prst="rect">
            <a:avLst/>
          </a:prstGeom>
          <a:solidFill>
            <a:srgbClr val="1A5FBF"/>
          </a:solidFill>
          <a:ln w="19050">
            <a:solidFill>
              <a:srgbClr val="00C9FF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" name="Text 15"/>
          <p:cNvSpPr/>
          <p:nvPr/>
        </p:nvSpPr>
        <p:spPr>
          <a:xfrm>
            <a:off x="502920" y="2606040"/>
            <a:ext cx="7406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 MegaSIB™  —  30-Year Lifecycle  (no replacement)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457200" y="3401568"/>
            <a:ext cx="128016" cy="128016"/>
          </a:xfrm>
          <a:prstGeom prst="line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9" name="Text 17"/>
          <p:cNvSpPr/>
          <p:nvPr/>
        </p:nvSpPr>
        <p:spPr>
          <a:xfrm>
            <a:off x="685800" y="3364992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Short-life storage creates refinancing and reinvestment risk at exactly the wrong time in the asset lifecycle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57200" y="3877056"/>
            <a:ext cx="128016" cy="128016"/>
          </a:xfrm>
          <a:prstGeom prst="line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" name="Text 19"/>
          <p:cNvSpPr/>
          <p:nvPr/>
        </p:nvSpPr>
        <p:spPr>
          <a:xfrm>
            <a:off x="685800" y="384048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Replacement events interrupt operations, reset financing structures, and weaken long-term returns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57200" y="4352544"/>
            <a:ext cx="128016" cy="128016"/>
          </a:xfrm>
          <a:prstGeom prst="line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3" name="Text 21"/>
          <p:cNvSpPr/>
          <p:nvPr/>
        </p:nvSpPr>
        <p:spPr>
          <a:xfrm>
            <a:off x="685800" y="4315968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30-year storage platform aligns with infrastructure financing logic — and commands premium valuation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457200" y="4910328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BA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 Ahead Group  |  Confidential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EF4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1A5FBF"/>
          </a:solidFill>
          <a:ln w="12700">
            <a:solidFill>
              <a:srgbClr val="1A5FBF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" name="Text 1"/>
          <p:cNvSpPr/>
          <p:nvPr/>
        </p:nvSpPr>
        <p:spPr>
          <a:xfrm>
            <a:off x="457200" y="16459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1A5F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SOLUTION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7548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MegaSIB™ — Infrastructure-Grade Sodium-Ion BESS Platform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457200" y="1115568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8BA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simply another battery product — a structural redesign engineered for 30-year infrastructure deployment.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457200" y="1572768"/>
            <a:ext cx="4023360" cy="1572768"/>
          </a:xfrm>
          <a:prstGeom prst="rect">
            <a:avLst/>
          </a:prstGeom>
          <a:solidFill>
            <a:srgbClr val="0A1628"/>
          </a:solidFill>
          <a:ln w="19050">
            <a:solidFill>
              <a:srgbClr val="1A5FBF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7" name="Shape 5"/>
          <p:cNvSpPr/>
          <p:nvPr/>
        </p:nvSpPr>
        <p:spPr>
          <a:xfrm>
            <a:off x="457200" y="1572768"/>
            <a:ext cx="4023360" cy="64008"/>
          </a:xfrm>
          <a:prstGeom prst="rect">
            <a:avLst/>
          </a:prstGeom>
          <a:solidFill>
            <a:srgbClr val="1A5FBF"/>
          </a:solidFill>
          <a:ln w="12700">
            <a:solidFill>
              <a:srgbClr val="1A5FBF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8" name="Text 6"/>
          <p:cNvSpPr/>
          <p:nvPr/>
        </p:nvSpPr>
        <p:spPr>
          <a:xfrm>
            <a:off x="621792" y="1709928"/>
            <a:ext cx="3703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Sodium-Ion Chemistry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621792" y="2103120"/>
            <a:ext cx="3703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Non-lithium platform with more stable supply chain and superior safety profile. No nickel, cobalt, or manganese.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754880" y="1572768"/>
            <a:ext cx="4023360" cy="1572768"/>
          </a:xfrm>
          <a:prstGeom prst="rect">
            <a:avLst/>
          </a:prstGeom>
          <a:solidFill>
            <a:srgbClr val="0A1628"/>
          </a:solidFill>
          <a:ln w="19050">
            <a:solidFill>
              <a:srgbClr val="1A6FAA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11" name="Shape 9"/>
          <p:cNvSpPr/>
          <p:nvPr/>
        </p:nvSpPr>
        <p:spPr>
          <a:xfrm>
            <a:off x="4754880" y="1572768"/>
            <a:ext cx="4023360" cy="64008"/>
          </a:xfrm>
          <a:prstGeom prst="rect">
            <a:avLst/>
          </a:prstGeom>
          <a:solidFill>
            <a:srgbClr val="1A6FAA"/>
          </a:solidFill>
          <a:ln w="12700">
            <a:solidFill>
              <a:srgbClr val="1A6FAA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" name="Text 10"/>
          <p:cNvSpPr/>
          <p:nvPr/>
        </p:nvSpPr>
        <p:spPr>
          <a:xfrm>
            <a:off x="4919472" y="1709928"/>
            <a:ext cx="3703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Infrastructure Lifecycle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919472" y="2103120"/>
            <a:ext cx="3703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30-year conservative lifecycle, targeting up to 35 years. No mid-life replacement. Fully financeable over the asset life.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57200" y="3328416"/>
            <a:ext cx="4023360" cy="1572768"/>
          </a:xfrm>
          <a:prstGeom prst="rect">
            <a:avLst/>
          </a:prstGeom>
          <a:solidFill>
            <a:srgbClr val="0A1628"/>
          </a:solidFill>
          <a:ln w="19050">
            <a:solidFill>
              <a:srgbClr val="1A5FBF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15" name="Shape 13"/>
          <p:cNvSpPr/>
          <p:nvPr/>
        </p:nvSpPr>
        <p:spPr>
          <a:xfrm>
            <a:off x="457200" y="3328416"/>
            <a:ext cx="4023360" cy="64008"/>
          </a:xfrm>
          <a:prstGeom prst="rect">
            <a:avLst/>
          </a:prstGeom>
          <a:solidFill>
            <a:srgbClr val="1A5FBF"/>
          </a:solidFill>
          <a:ln w="12700">
            <a:solidFill>
              <a:srgbClr val="1A5FBF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6" name="Text 14"/>
          <p:cNvSpPr/>
          <p:nvPr/>
        </p:nvSpPr>
        <p:spPr>
          <a:xfrm>
            <a:off x="621792" y="3465576"/>
            <a:ext cx="3703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Deployment-Ready Model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21792" y="3858768"/>
            <a:ext cx="3703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design, IP, OEM production, and system integration all under PAG control. Ship and operate at scale.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754880" y="3328416"/>
            <a:ext cx="4023360" cy="1572768"/>
          </a:xfrm>
          <a:prstGeom prst="rect">
            <a:avLst/>
          </a:prstGeom>
          <a:solidFill>
            <a:srgbClr val="0A1628"/>
          </a:solidFill>
          <a:ln w="19050">
            <a:solidFill>
              <a:srgbClr val="1A6FAA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19" name="Shape 17"/>
          <p:cNvSpPr/>
          <p:nvPr/>
        </p:nvSpPr>
        <p:spPr>
          <a:xfrm>
            <a:off x="4754880" y="3328416"/>
            <a:ext cx="4023360" cy="64008"/>
          </a:xfrm>
          <a:prstGeom prst="rect">
            <a:avLst/>
          </a:prstGeom>
          <a:solidFill>
            <a:srgbClr val="1A6FAA"/>
          </a:solidFill>
          <a:ln w="12700">
            <a:solidFill>
              <a:srgbClr val="1A6FAA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" name="Text 18"/>
          <p:cNvSpPr/>
          <p:nvPr/>
        </p:nvSpPr>
        <p:spPr>
          <a:xfrm>
            <a:off x="4919472" y="3465576"/>
            <a:ext cx="3703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 Customers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4919472" y="3858768"/>
            <a:ext cx="3703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data centers, grid-scale storage, industrial energy. Applications where lifecycle cost and safety matter most.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57200" y="4910328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BA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 Ahead Group  |  Confidential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C9FF"/>
          </a:solidFill>
          <a:ln w="12700">
            <a:solidFill>
              <a:srgbClr val="00C9FF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" name="Text 1"/>
          <p:cNvSpPr/>
          <p:nvPr/>
        </p:nvSpPr>
        <p:spPr>
          <a:xfrm>
            <a:off x="457200" y="16459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00C9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LIFECYCLE ADVANTAGE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7548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Game Changer: 30 Years vs. 10–12 Years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457200" y="1261872"/>
            <a:ext cx="3840480" cy="2926080"/>
          </a:xfrm>
          <a:prstGeom prst="rect">
            <a:avLst/>
          </a:prstGeom>
          <a:solidFill>
            <a:srgbClr val="132848"/>
          </a:solidFill>
          <a:ln w="25400">
            <a:solidFill>
              <a:srgbClr val="00C9FF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6" name="Text 4"/>
          <p:cNvSpPr/>
          <p:nvPr/>
        </p:nvSpPr>
        <p:spPr>
          <a:xfrm>
            <a:off x="548640" y="137160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kern="0" spc="600" dirty="0">
                <a:solidFill>
                  <a:srgbClr val="00C9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30</a:t>
            </a:r>
            <a:endParaRPr lang="en-US" sz="11000" dirty="0"/>
          </a:p>
        </p:txBody>
      </p:sp>
      <p:sp>
        <p:nvSpPr>
          <p:cNvPr id="8" name="Text 6"/>
          <p:cNvSpPr/>
          <p:nvPr/>
        </p:nvSpPr>
        <p:spPr>
          <a:xfrm>
            <a:off x="548640" y="3182112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00C9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years — conservative lifecycle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343400" y="219456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vs.</a:t>
            </a:r>
            <a:endParaRPr lang="en-US" sz="2200" dirty="0"/>
          </a:p>
        </p:txBody>
      </p:sp>
      <p:sp>
        <p:nvSpPr>
          <p:cNvPr id="10" name="Shape 8"/>
          <p:cNvSpPr/>
          <p:nvPr/>
        </p:nvSpPr>
        <p:spPr>
          <a:xfrm>
            <a:off x="5120640" y="1261872"/>
            <a:ext cx="3749040" cy="2926080"/>
          </a:xfrm>
          <a:prstGeom prst="rect">
            <a:avLst/>
          </a:prstGeom>
          <a:solidFill>
            <a:srgbClr val="160A14"/>
          </a:solidFill>
          <a:ln w="25400">
            <a:solidFill>
              <a:srgbClr val="FF4B6E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11" name="Text 9"/>
          <p:cNvSpPr/>
          <p:nvPr/>
        </p:nvSpPr>
        <p:spPr>
          <a:xfrm>
            <a:off x="5212080" y="137160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kern="0" spc="300" dirty="0">
                <a:solidFill>
                  <a:srgbClr val="FF4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Lithium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5212080" y="1783080"/>
            <a:ext cx="35661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DD445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10–12</a:t>
            </a:r>
            <a:endParaRPr lang="en-US" sz="7200" dirty="0"/>
          </a:p>
        </p:txBody>
      </p:sp>
      <p:sp>
        <p:nvSpPr>
          <p:cNvPr id="13" name="Text 11"/>
          <p:cNvSpPr/>
          <p:nvPr/>
        </p:nvSpPr>
        <p:spPr>
          <a:xfrm>
            <a:off x="5212080" y="3182112"/>
            <a:ext cx="3566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years — typical lifecycle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457200" y="4343400"/>
            <a:ext cx="8412480" cy="502920"/>
          </a:xfrm>
          <a:prstGeom prst="rect">
            <a:avLst/>
          </a:prstGeom>
          <a:solidFill>
            <a:srgbClr val="1A5FBF"/>
          </a:solidFill>
          <a:ln w="19050">
            <a:solidFill>
              <a:srgbClr val="00C9FF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5" name="Text 13"/>
          <p:cNvSpPr/>
          <p:nvPr/>
        </p:nvSpPr>
        <p:spPr>
          <a:xfrm>
            <a:off x="457200" y="4370832"/>
            <a:ext cx="8412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 to 3× lifecycle advantage  |  Eliminates replacement cycles  |  Transforms batteries into infrastructure assets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EF4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1A5FBF"/>
          </a:solidFill>
          <a:ln w="12700">
            <a:solidFill>
              <a:srgbClr val="1A5FBF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" name="Text 1"/>
          <p:cNvSpPr/>
          <p:nvPr/>
        </p:nvSpPr>
        <p:spPr>
          <a:xfrm>
            <a:off x="457200" y="16459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1A5F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STRUCTURAL BREAKTHROUGH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7548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 Determines Lifecycle — The Architecture Shift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457200" y="1078992"/>
            <a:ext cx="8229600" cy="27432"/>
          </a:xfrm>
          <a:prstGeom prst="rect">
            <a:avLst/>
          </a:prstGeom>
          <a:solidFill>
            <a:srgbClr val="00C9FF"/>
          </a:solidFill>
          <a:ln w="12700">
            <a:solidFill>
              <a:srgbClr val="00C9FF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" name="Text 4"/>
          <p:cNvSpPr/>
          <p:nvPr/>
        </p:nvSpPr>
        <p:spPr>
          <a:xfrm>
            <a:off x="457200" y="11430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1A5F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INSIGHT:  STRUCTURE DETERMINES LIFECYCLE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65760" y="1508760"/>
            <a:ext cx="3931920" cy="3310128"/>
          </a:xfrm>
          <a:prstGeom prst="rect">
            <a:avLst/>
          </a:prstGeom>
          <a:solidFill>
            <a:srgbClr val="1A0A0A"/>
          </a:solidFill>
          <a:ln w="25400">
            <a:solidFill>
              <a:srgbClr val="FF4B6E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8" name="Shape 6"/>
          <p:cNvSpPr/>
          <p:nvPr/>
        </p:nvSpPr>
        <p:spPr>
          <a:xfrm>
            <a:off x="365760" y="1508760"/>
            <a:ext cx="3931920" cy="411480"/>
          </a:xfrm>
          <a:prstGeom prst="rect">
            <a:avLst/>
          </a:prstGeom>
          <a:solidFill>
            <a:srgbClr val="FF4B6E"/>
          </a:solidFill>
          <a:ln w="12700">
            <a:solidFill>
              <a:srgbClr val="FF4B6E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" name="Text 7"/>
          <p:cNvSpPr/>
          <p:nvPr/>
        </p:nvSpPr>
        <p:spPr>
          <a:xfrm>
            <a:off x="457200" y="150876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Lithium Architecture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02920" y="1993392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 Cylindrical / Prismatic / Blade Cells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548640" y="2377440"/>
            <a:ext cx="201168" cy="201168"/>
          </a:xfrm>
          <a:prstGeom prst="rect">
            <a:avLst/>
          </a:prstGeom>
          <a:solidFill>
            <a:srgbClr val="FF4B6E"/>
          </a:solidFill>
          <a:ln w="12700">
            <a:solidFill>
              <a:srgbClr val="FF4B6E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" name="Text 10"/>
          <p:cNvSpPr/>
          <p:nvPr/>
        </p:nvSpPr>
        <p:spPr>
          <a:xfrm>
            <a:off x="548640" y="2377440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841248" y="2359152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BB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Requires Liquid Cooling System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548640" y="2926080"/>
            <a:ext cx="201168" cy="201168"/>
          </a:xfrm>
          <a:prstGeom prst="rect">
            <a:avLst/>
          </a:prstGeom>
          <a:solidFill>
            <a:srgbClr val="FF4B6E"/>
          </a:solidFill>
          <a:ln w="12700">
            <a:solidFill>
              <a:srgbClr val="FF4B6E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5" name="Text 13"/>
          <p:cNvSpPr/>
          <p:nvPr/>
        </p:nvSpPr>
        <p:spPr>
          <a:xfrm>
            <a:off x="548640" y="2926080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841248" y="2907792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BB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Complexity &amp; Maintenance Cost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48640" y="3474720"/>
            <a:ext cx="201168" cy="201168"/>
          </a:xfrm>
          <a:prstGeom prst="rect">
            <a:avLst/>
          </a:prstGeom>
          <a:solidFill>
            <a:srgbClr val="FF4B6E"/>
          </a:solidFill>
          <a:ln w="12700">
            <a:solidFill>
              <a:srgbClr val="FF4B6E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8" name="Text 16"/>
          <p:cNvSpPr/>
          <p:nvPr/>
        </p:nvSpPr>
        <p:spPr>
          <a:xfrm>
            <a:off x="548640" y="3474720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841248" y="3456432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BB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Thermal Runaway Risk at Scale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548640" y="4023360"/>
            <a:ext cx="201168" cy="201168"/>
          </a:xfrm>
          <a:prstGeom prst="rect">
            <a:avLst/>
          </a:prstGeom>
          <a:solidFill>
            <a:srgbClr val="FF4B6E"/>
          </a:solidFill>
          <a:ln w="12700">
            <a:solidFill>
              <a:srgbClr val="FF4B6E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" name="Text 19"/>
          <p:cNvSpPr/>
          <p:nvPr/>
        </p:nvSpPr>
        <p:spPr>
          <a:xfrm>
            <a:off x="548640" y="4023360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841248" y="4005072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BB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Lifecycle: 10–12 Years Only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572000" y="1508760"/>
            <a:ext cx="4251960" cy="3310128"/>
          </a:xfrm>
          <a:prstGeom prst="rect">
            <a:avLst/>
          </a:prstGeom>
          <a:solidFill>
            <a:srgbClr val="0D1F3C"/>
          </a:solidFill>
          <a:ln w="25400">
            <a:solidFill>
              <a:srgbClr val="00C9FF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24" name="Shape 22"/>
          <p:cNvSpPr/>
          <p:nvPr/>
        </p:nvSpPr>
        <p:spPr>
          <a:xfrm>
            <a:off x="4572000" y="1508760"/>
            <a:ext cx="4251960" cy="411480"/>
          </a:xfrm>
          <a:prstGeom prst="rect">
            <a:avLst/>
          </a:prstGeom>
          <a:solidFill>
            <a:srgbClr val="1A5FBF"/>
          </a:solidFill>
          <a:ln w="12700">
            <a:solidFill>
              <a:srgbClr val="1A5FBF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" name="Text 23"/>
          <p:cNvSpPr/>
          <p:nvPr/>
        </p:nvSpPr>
        <p:spPr>
          <a:xfrm>
            <a:off x="4663440" y="1508760"/>
            <a:ext cx="4069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MegaSIB™ Ultra-Large Architecture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4663440" y="1993392"/>
            <a:ext cx="4069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C9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120mm × 420mm  ·  280Ah per cell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4709160" y="2377440"/>
            <a:ext cx="201168" cy="201168"/>
          </a:xfrm>
          <a:prstGeom prst="rect">
            <a:avLst/>
          </a:prstGeom>
          <a:solidFill>
            <a:srgbClr val="00C97B"/>
          </a:solidFill>
          <a:ln w="12700">
            <a:solidFill>
              <a:srgbClr val="00C97B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8" name="Text 26"/>
          <p:cNvSpPr/>
          <p:nvPr/>
        </p:nvSpPr>
        <p:spPr>
          <a:xfrm>
            <a:off x="4709160" y="2377440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4983480" y="2359152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Natural Cell Spacing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4983480" y="2569464"/>
            <a:ext cx="3749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Ultra-large cells create built-in airflow gaps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4709160" y="2944368"/>
            <a:ext cx="201168" cy="201168"/>
          </a:xfrm>
          <a:prstGeom prst="rect">
            <a:avLst/>
          </a:prstGeom>
          <a:solidFill>
            <a:srgbClr val="00C97B"/>
          </a:solidFill>
          <a:ln w="12700">
            <a:solidFill>
              <a:srgbClr val="00C97B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2" name="Text 30"/>
          <p:cNvSpPr/>
          <p:nvPr/>
        </p:nvSpPr>
        <p:spPr>
          <a:xfrm>
            <a:off x="4709160" y="2944368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4983480" y="292608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Precision Air Thermal Management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4983480" y="3136392"/>
            <a:ext cx="3749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air cooling &amp; heating — no liquid, no leak risk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4709160" y="3511296"/>
            <a:ext cx="201168" cy="201168"/>
          </a:xfrm>
          <a:prstGeom prst="rect">
            <a:avLst/>
          </a:prstGeom>
          <a:solidFill>
            <a:srgbClr val="00C97B"/>
          </a:solidFill>
          <a:ln w="12700">
            <a:solidFill>
              <a:srgbClr val="00C97B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6" name="Text 34"/>
          <p:cNvSpPr/>
          <p:nvPr/>
        </p:nvSpPr>
        <p:spPr>
          <a:xfrm>
            <a:off x="4709160" y="3511296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4983480" y="3493008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 System, Higher Reliability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4983480" y="3703320"/>
            <a:ext cx="3749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Fewer components, fewer failure points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4709160" y="4078224"/>
            <a:ext cx="201168" cy="201168"/>
          </a:xfrm>
          <a:prstGeom prst="rect">
            <a:avLst/>
          </a:prstGeom>
          <a:solidFill>
            <a:srgbClr val="00C97B"/>
          </a:solidFill>
          <a:ln w="12700">
            <a:solidFill>
              <a:srgbClr val="00C97B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0" name="Text 38"/>
          <p:cNvSpPr/>
          <p:nvPr/>
        </p:nvSpPr>
        <p:spPr>
          <a:xfrm>
            <a:off x="4709160" y="4078224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4983480" y="4059936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Designed for 30-Year Lifecycle</a:t>
            </a:r>
            <a:endParaRPr lang="en-US" sz="1200" dirty="0"/>
          </a:p>
        </p:txBody>
      </p:sp>
      <p:sp>
        <p:nvSpPr>
          <p:cNvPr id="42" name="Text 40"/>
          <p:cNvSpPr/>
          <p:nvPr/>
        </p:nvSpPr>
        <p:spPr>
          <a:xfrm>
            <a:off x="4983480" y="4270248"/>
            <a:ext cx="3749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Architecture aligned with infrastructure economics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457200" y="4910328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BA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 Ahead Group  |  Confidential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C9FF"/>
          </a:solidFill>
          <a:ln w="12700">
            <a:solidFill>
              <a:srgbClr val="00C9FF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" name="Text 1"/>
          <p:cNvSpPr/>
          <p:nvPr/>
        </p:nvSpPr>
        <p:spPr>
          <a:xfrm>
            <a:off x="457200" y="16459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00C9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ADVANTAGE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7548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MegaSIB™ Replaces Hundreds of Conventional Cells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457200" y="1115568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Ultra-large cell architecture means dramatically fewer cells, fewer connections, fewer failure points — and a much simpler system.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" y="201168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MegaSIB™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57200" y="2487168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00C9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120 × 420 mm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57200" y="2816352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280 Ah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457200" y="3273552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0.84 kWh / cell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640080" y="4462272"/>
            <a:ext cx="2560320" cy="411480"/>
          </a:xfrm>
          <a:prstGeom prst="rect">
            <a:avLst/>
          </a:prstGeom>
          <a:solidFill>
            <a:srgbClr val="00C9FF"/>
          </a:solidFill>
          <a:ln w="12700">
            <a:solidFill>
              <a:srgbClr val="00C9FF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" name="Text 10"/>
          <p:cNvSpPr/>
          <p:nvPr/>
        </p:nvSpPr>
        <p:spPr>
          <a:xfrm>
            <a:off x="640080" y="4462272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A162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= 1 CELL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3474720" y="2560320"/>
            <a:ext cx="548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</a:t>
            </a:r>
            <a:endParaRPr lang="en-US" sz="4000" dirty="0"/>
          </a:p>
        </p:txBody>
      </p:sp>
      <p:sp>
        <p:nvSpPr>
          <p:cNvPr id="14" name="Shape 12"/>
          <p:cNvSpPr/>
          <p:nvPr/>
        </p:nvSpPr>
        <p:spPr>
          <a:xfrm>
            <a:off x="4160520" y="1536192"/>
            <a:ext cx="4709160" cy="640080"/>
          </a:xfrm>
          <a:prstGeom prst="rect">
            <a:avLst/>
          </a:prstGeom>
          <a:solidFill>
            <a:srgbClr val="0D1F3C"/>
          </a:solidFill>
          <a:ln w="19050">
            <a:solidFill>
              <a:srgbClr val="FF4B6E"/>
            </a:solidFill>
            <a:prstDash val="solid"/>
          </a:ln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16" name="Text 14"/>
          <p:cNvSpPr/>
          <p:nvPr/>
        </p:nvSpPr>
        <p:spPr>
          <a:xfrm>
            <a:off x="4892040" y="1581912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36×</a:t>
            </a:r>
            <a:endParaRPr lang="en-US" sz="3000" dirty="0"/>
          </a:p>
        </p:txBody>
      </p:sp>
      <p:sp>
        <p:nvSpPr>
          <p:cNvPr id="17" name="Text 15"/>
          <p:cNvSpPr/>
          <p:nvPr/>
        </p:nvSpPr>
        <p:spPr>
          <a:xfrm>
            <a:off x="6309360" y="1609344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4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4680 Cells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6309360" y="1835912"/>
            <a:ext cx="2423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46 × 80 mm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160520" y="2350008"/>
            <a:ext cx="4709160" cy="640080"/>
          </a:xfrm>
          <a:prstGeom prst="rect">
            <a:avLst/>
          </a:prstGeom>
          <a:solidFill>
            <a:srgbClr val="0D1F3C"/>
          </a:solidFill>
          <a:ln w="19050">
            <a:solidFill>
              <a:srgbClr val="E06020"/>
            </a:solidFill>
            <a:prstDash val="solid"/>
          </a:ln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21" name="Text 19"/>
          <p:cNvSpPr/>
          <p:nvPr/>
        </p:nvSpPr>
        <p:spPr>
          <a:xfrm>
            <a:off x="4892040" y="2386584"/>
            <a:ext cx="1371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196×</a:t>
            </a:r>
            <a:endParaRPr lang="en-US" sz="3000" dirty="0"/>
          </a:p>
        </p:txBody>
      </p:sp>
      <p:sp>
        <p:nvSpPr>
          <p:cNvPr id="22" name="Text 20"/>
          <p:cNvSpPr/>
          <p:nvPr/>
        </p:nvSpPr>
        <p:spPr>
          <a:xfrm>
            <a:off x="6263640" y="2377948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06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2170 Cells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6263640" y="2645664"/>
            <a:ext cx="2423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 × 70 mm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160520" y="3154172"/>
            <a:ext cx="4709160" cy="640080"/>
          </a:xfrm>
          <a:prstGeom prst="rect">
            <a:avLst/>
          </a:prstGeom>
          <a:solidFill>
            <a:srgbClr val="0D1F3C"/>
          </a:solidFill>
          <a:ln w="19050">
            <a:solidFill>
              <a:srgbClr val="8BA5C0"/>
            </a:solidFill>
            <a:prstDash val="solid"/>
          </a:ln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26" name="Text 24"/>
          <p:cNvSpPr/>
          <p:nvPr/>
        </p:nvSpPr>
        <p:spPr>
          <a:xfrm>
            <a:off x="4869180" y="3222752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287×</a:t>
            </a:r>
            <a:endParaRPr lang="en-US" sz="3000" dirty="0"/>
          </a:p>
        </p:txBody>
      </p:sp>
      <p:sp>
        <p:nvSpPr>
          <p:cNvPr id="27" name="Text 25"/>
          <p:cNvSpPr/>
          <p:nvPr/>
        </p:nvSpPr>
        <p:spPr>
          <a:xfrm>
            <a:off x="6263640" y="3151124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8BA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1865 Cells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6286500" y="3433064"/>
            <a:ext cx="2423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 × 65 mm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4160520" y="3958336"/>
            <a:ext cx="4709160" cy="979424"/>
          </a:xfrm>
          <a:prstGeom prst="rect">
            <a:avLst/>
          </a:prstGeom>
          <a:solidFill>
            <a:srgbClr val="132848"/>
          </a:solidFill>
          <a:ln w="1905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0" name="Text 28"/>
          <p:cNvSpPr/>
          <p:nvPr/>
        </p:nvSpPr>
        <p:spPr>
          <a:xfrm>
            <a:off x="4251960" y="3996944"/>
            <a:ext cx="4526280" cy="8676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Fewer cells  →  fewer connections  →  simpler BMS  →  lower cost  →  higher reliability</a:t>
            </a:r>
            <a:endParaRPr lang="en-US" dirty="0"/>
          </a:p>
        </p:txBody>
      </p:sp>
      <p:sp>
        <p:nvSpPr>
          <p:cNvPr id="31" name="Text 29"/>
          <p:cNvSpPr/>
          <p:nvPr/>
        </p:nvSpPr>
        <p:spPr>
          <a:xfrm>
            <a:off x="457200" y="4910328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BA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 Ahead Group  |  Confidential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2271</Words>
  <Application>Microsoft Macintosh PowerPoint</Application>
  <PresentationFormat>On-screen Show (16:9)</PresentationFormat>
  <Paragraphs>358</Paragraphs>
  <Slides>21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Arial Black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PAG – NASDAQ IPO Investor Presentation</dc:title>
  <dc:subject>PptxGenJS Presentation</dc:subject>
  <dc:creator>PptxGenJS</dc:creator>
  <cp:lastModifiedBy>Angela Palmieri</cp:lastModifiedBy>
  <cp:revision>9</cp:revision>
  <dcterms:created xsi:type="dcterms:W3CDTF">2026-05-06T01:46:48Z</dcterms:created>
  <dcterms:modified xsi:type="dcterms:W3CDTF">2026-06-25T18:43:51Z</dcterms:modified>
</cp:coreProperties>
</file>